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28"/>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2" d="100"/>
          <a:sy n="42" d="100"/>
        </p:scale>
        <p:origin x="60" y="6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33CEF3-2351-4599-BFF5-E5392A0B7710}" type="datetimeFigureOut">
              <a:rPr lang="zh-TW" altLang="en-US" smtClean="0"/>
              <a:t>2020/6/15</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33E283-C1C5-4C87-9231-20C800EC4BF0}" type="slidenum">
              <a:rPr lang="zh-TW" altLang="en-US" smtClean="0"/>
              <a:t>‹#›</a:t>
            </a:fld>
            <a:endParaRPr lang="zh-TW" altLang="en-US"/>
          </a:p>
        </p:txBody>
      </p:sp>
    </p:spTree>
    <p:extLst>
      <p:ext uri="{BB962C8B-B14F-4D97-AF65-F5344CB8AC3E}">
        <p14:creationId xmlns:p14="http://schemas.microsoft.com/office/powerpoint/2010/main" val="3959964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腸道菌的研究興起，腸道菌與宿主的交互作用複雜，關於腸道菌對肥胖，免疫等等的研究很多</a:t>
            </a:r>
          </a:p>
          <a:p>
            <a:endParaRPr lang="zh-TW" altLang="en-US" dirty="0"/>
          </a:p>
        </p:txBody>
      </p:sp>
      <p:sp>
        <p:nvSpPr>
          <p:cNvPr id="4" name="投影片編號版面配置區 3"/>
          <p:cNvSpPr>
            <a:spLocks noGrp="1"/>
          </p:cNvSpPr>
          <p:nvPr>
            <p:ph type="sldNum" sz="quarter" idx="10"/>
          </p:nvPr>
        </p:nvSpPr>
        <p:spPr/>
        <p:txBody>
          <a:bodyPr/>
          <a:lstStyle/>
          <a:p>
            <a:fld id="{EDA29198-AA0F-4BDE-96C6-955A2B677DE8}" type="slidenum">
              <a:rPr lang="zh-TW" altLang="en-US">
                <a:solidFill>
                  <a:prstClr val="black"/>
                </a:solidFill>
              </a:rPr>
              <a:pPr/>
              <a:t>1</a:t>
            </a:fld>
            <a:endParaRPr lang="zh-TW" altLang="en-US">
              <a:solidFill>
                <a:prstClr val="black"/>
              </a:solidFill>
            </a:endParaRPr>
          </a:p>
        </p:txBody>
      </p:sp>
    </p:spTree>
    <p:extLst>
      <p:ext uri="{BB962C8B-B14F-4D97-AF65-F5344CB8AC3E}">
        <p14:creationId xmlns:p14="http://schemas.microsoft.com/office/powerpoint/2010/main" val="5743498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Eosin</a:t>
            </a:r>
            <a:r>
              <a:rPr lang="zh-TW" altLang="en-US" dirty="0"/>
              <a:t>染蛋白質 </a:t>
            </a:r>
            <a:r>
              <a:rPr lang="en-US" altLang="zh-TW" dirty="0"/>
              <a:t>hematoxylin</a:t>
            </a:r>
            <a:r>
              <a:rPr lang="zh-TW" altLang="en-US" dirty="0"/>
              <a:t>染核酸的結構</a:t>
            </a:r>
            <a:endParaRPr lang="en-US" altLang="zh-TW" dirty="0"/>
          </a:p>
          <a:p>
            <a:r>
              <a:rPr lang="en-US" altLang="zh-TW" dirty="0"/>
              <a:t>eosin</a:t>
            </a:r>
            <a:r>
              <a:rPr lang="zh-TW" altLang="en-US" dirty="0"/>
              <a:t>染色速度較快，染出來的顏色會較深，因此</a:t>
            </a:r>
            <a:r>
              <a:rPr lang="en-US" altLang="zh-TW" dirty="0"/>
              <a:t>hematoxylin</a:t>
            </a:r>
            <a:r>
              <a:rPr lang="en-US" altLang="zh-TW" baseline="0" dirty="0"/>
              <a:t> </a:t>
            </a:r>
            <a:r>
              <a:rPr lang="zh-TW" altLang="en-US" baseline="0" dirty="0"/>
              <a:t>的部分仍帶一些紅色</a:t>
            </a:r>
            <a:endParaRPr lang="zh-TW" altLang="en-US" dirty="0"/>
          </a:p>
        </p:txBody>
      </p:sp>
      <p:sp>
        <p:nvSpPr>
          <p:cNvPr id="4" name="投影片編號版面配置區 3"/>
          <p:cNvSpPr>
            <a:spLocks noGrp="1"/>
          </p:cNvSpPr>
          <p:nvPr>
            <p:ph type="sldNum" sz="quarter" idx="10"/>
          </p:nvPr>
        </p:nvSpPr>
        <p:spPr/>
        <p:txBody>
          <a:bodyPr/>
          <a:lstStyle/>
          <a:p>
            <a:fld id="{EDA29198-AA0F-4BDE-96C6-955A2B677DE8}" type="slidenum">
              <a:rPr lang="zh-TW" altLang="en-US" smtClean="0">
                <a:solidFill>
                  <a:prstClr val="black"/>
                </a:solidFill>
              </a:rPr>
              <a:pPr/>
              <a:t>17</a:t>
            </a:fld>
            <a:endParaRPr lang="zh-TW" altLang="en-US">
              <a:solidFill>
                <a:prstClr val="black"/>
              </a:solidFill>
            </a:endParaRPr>
          </a:p>
        </p:txBody>
      </p:sp>
    </p:spTree>
    <p:extLst>
      <p:ext uri="{BB962C8B-B14F-4D97-AF65-F5344CB8AC3E}">
        <p14:creationId xmlns:p14="http://schemas.microsoft.com/office/powerpoint/2010/main" val="2768221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dirty="0">
                <a:latin typeface="標楷體" panose="03000509000000000000" pitchFamily="65" charset="-120"/>
                <a:ea typeface="標楷體" panose="03000509000000000000" pitchFamily="65" charset="-120"/>
              </a:rPr>
              <a:t>含有</a:t>
            </a:r>
            <a:r>
              <a:rPr lang="en-US" altLang="zh-TW" sz="1200" dirty="0">
                <a:latin typeface="標楷體" panose="03000509000000000000" pitchFamily="65" charset="-120"/>
                <a:ea typeface="標楷體" panose="03000509000000000000" pitchFamily="65" charset="-120"/>
              </a:rPr>
              <a:t>ABX</a:t>
            </a:r>
            <a:r>
              <a:rPr lang="zh-TW" altLang="zh-TW" sz="1200" dirty="0">
                <a:latin typeface="標楷體" panose="03000509000000000000" pitchFamily="65" charset="-120"/>
                <a:ea typeface="標楷體" panose="03000509000000000000" pitchFamily="65" charset="-120"/>
              </a:rPr>
              <a:t>藥劑的飲水有臭味</a:t>
            </a:r>
            <a:r>
              <a:rPr lang="zh-TW" altLang="en-US" sz="1200" dirty="0">
                <a:latin typeface="標楷體" panose="03000509000000000000" pitchFamily="65" charset="-120"/>
                <a:ea typeface="標楷體" panose="03000509000000000000" pitchFamily="65" charset="-120"/>
              </a:rPr>
              <a:t>，</a:t>
            </a:r>
            <a:r>
              <a:rPr lang="zh-TW" altLang="zh-TW" sz="1200" dirty="0">
                <a:latin typeface="標楷體" panose="03000509000000000000" pitchFamily="65" charset="-120"/>
                <a:ea typeface="標楷體" panose="03000509000000000000" pitchFamily="65" charset="-120"/>
              </a:rPr>
              <a:t>導</a:t>
            </a:r>
            <a:r>
              <a:rPr lang="zh-TW" altLang="en-US" sz="1200" dirty="0">
                <a:latin typeface="標楷體" panose="03000509000000000000" pitchFamily="65" charset="-120"/>
                <a:ea typeface="標楷體" panose="03000509000000000000" pitchFamily="65" charset="-120"/>
              </a:rPr>
              <a:t>致</a:t>
            </a:r>
            <a:r>
              <a:rPr lang="zh-TW" altLang="zh-TW" sz="1200" dirty="0">
                <a:latin typeface="標楷體" panose="03000509000000000000" pitchFamily="65" charset="-120"/>
                <a:ea typeface="標楷體" panose="03000509000000000000" pitchFamily="65" charset="-120"/>
              </a:rPr>
              <a:t>小鼠</a:t>
            </a:r>
            <a:r>
              <a:rPr lang="zh-TW" altLang="en-US" sz="1200" dirty="0">
                <a:latin typeface="標楷體" panose="03000509000000000000" pitchFamily="65" charset="-120"/>
                <a:ea typeface="標楷體" panose="03000509000000000000" pitchFamily="65" charset="-120"/>
              </a:rPr>
              <a:t>進水量</a:t>
            </a:r>
            <a:r>
              <a:rPr lang="zh-TW" altLang="zh-TW" sz="1200" dirty="0">
                <a:latin typeface="標楷體" panose="03000509000000000000" pitchFamily="65" charset="-120"/>
                <a:ea typeface="標楷體" panose="03000509000000000000" pitchFamily="65" charset="-120"/>
              </a:rPr>
              <a:t>下降，造成脫水。</a:t>
            </a:r>
            <a:endParaRPr lang="en-US" altLang="zh-TW" sz="1200" dirty="0">
              <a:latin typeface="標楷體" panose="03000509000000000000" pitchFamily="65" charset="-120"/>
              <a:ea typeface="標楷體" panose="03000509000000000000" pitchFamily="65"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dirty="0">
                <a:latin typeface="標楷體" panose="03000509000000000000" pitchFamily="65" charset="-120"/>
                <a:ea typeface="標楷體" panose="03000509000000000000" pitchFamily="65" charset="-120"/>
              </a:rPr>
              <a:t>推測應是習慣了飲水的味道，因此脫水現象排除，此時也能確定小鼠有食用抗生素藥劑，也能排除掉器官重量是因脫水而改變的可能性。</a:t>
            </a:r>
            <a:endParaRPr lang="zh-TW" altLang="en-US" sz="1200" dirty="0">
              <a:latin typeface="標楷體" panose="03000509000000000000" pitchFamily="65" charset="-120"/>
              <a:ea typeface="標楷體" panose="03000509000000000000" pitchFamily="65" charset="-120"/>
            </a:endParaRPr>
          </a:p>
          <a:p>
            <a:r>
              <a:rPr lang="zh-TW" altLang="en-US" sz="1200" dirty="0">
                <a:latin typeface="標楷體" panose="03000509000000000000" pitchFamily="65" charset="-120"/>
                <a:ea typeface="標楷體" panose="03000509000000000000" pitchFamily="65" charset="-120"/>
              </a:rPr>
              <a:t>第七天後的回復穩定意味著小鼠重新回到生理平衡。</a:t>
            </a:r>
            <a:endParaRPr lang="en-US" altLang="zh-TW" sz="1200" dirty="0">
              <a:latin typeface="標楷體" panose="03000509000000000000" pitchFamily="65" charset="-120"/>
              <a:ea typeface="標楷體" panose="03000509000000000000" pitchFamily="65" charset="-120"/>
            </a:endParaRPr>
          </a:p>
          <a:p>
            <a:endParaRPr lang="zh-TW" altLang="en-US" dirty="0"/>
          </a:p>
        </p:txBody>
      </p:sp>
      <p:sp>
        <p:nvSpPr>
          <p:cNvPr id="4" name="投影片編號版面配置區 3"/>
          <p:cNvSpPr>
            <a:spLocks noGrp="1"/>
          </p:cNvSpPr>
          <p:nvPr>
            <p:ph type="sldNum" sz="quarter" idx="10"/>
          </p:nvPr>
        </p:nvSpPr>
        <p:spPr/>
        <p:txBody>
          <a:bodyPr/>
          <a:lstStyle/>
          <a:p>
            <a:fld id="{EDA29198-AA0F-4BDE-96C6-955A2B677DE8}" type="slidenum">
              <a:rPr lang="zh-TW" altLang="en-US" smtClean="0">
                <a:solidFill>
                  <a:prstClr val="black"/>
                </a:solidFill>
              </a:rPr>
              <a:pPr/>
              <a:t>18</a:t>
            </a:fld>
            <a:endParaRPr lang="zh-TW" altLang="en-US">
              <a:solidFill>
                <a:prstClr val="black"/>
              </a:solidFill>
            </a:endParaRPr>
          </a:p>
        </p:txBody>
      </p:sp>
    </p:spTree>
    <p:extLst>
      <p:ext uri="{BB962C8B-B14F-4D97-AF65-F5344CB8AC3E}">
        <p14:creationId xmlns:p14="http://schemas.microsoft.com/office/powerpoint/2010/main" val="4187047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脛骨由於其穩定的生長可</a:t>
            </a:r>
            <a:r>
              <a:rPr lang="zh-TW" altLang="en-US" dirty="0"/>
              <a:t>做為小鼠生長速度的依據，去消除個體差異，</a:t>
            </a:r>
            <a:r>
              <a:rPr lang="en-US" altLang="zh-TW" dirty="0"/>
              <a:t>INNER</a:t>
            </a:r>
            <a:r>
              <a:rPr lang="zh-TW" altLang="en-US" dirty="0"/>
              <a:t> </a:t>
            </a:r>
            <a:r>
              <a:rPr lang="en-US" altLang="zh-TW" dirty="0"/>
              <a:t>CONTROL</a:t>
            </a:r>
          </a:p>
          <a:p>
            <a:r>
              <a:rPr lang="zh-TW" altLang="en-US" dirty="0"/>
              <a:t>增加實驗隻數，可能可以看到更多</a:t>
            </a:r>
            <a:endParaRPr lang="en-US" altLang="zh-TW" dirty="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1" dirty="0">
                <a:latin typeface="標楷體" panose="03000509000000000000" pitchFamily="65" charset="-120"/>
                <a:ea typeface="標楷體" panose="03000509000000000000" pitchFamily="65" charset="-120"/>
              </a:rPr>
              <a:t>確認去除腸道菌對各器官的影響不盡相同。</a:t>
            </a:r>
            <a:endParaRPr lang="en-US" altLang="zh-TW" sz="1200" b="1" dirty="0">
              <a:latin typeface="標楷體" panose="03000509000000000000" pitchFamily="65" charset="-120"/>
              <a:ea typeface="標楷體" panose="03000509000000000000" pitchFamily="65" charset="-120"/>
            </a:endParaRPr>
          </a:p>
          <a:p>
            <a:endParaRPr lang="en-US" altLang="zh-TW" dirty="0"/>
          </a:p>
          <a:p>
            <a:pPr marL="0" indent="0">
              <a:buFont typeface="Arial" panose="020B0604020202020204" pitchFamily="34" charset="0"/>
              <a:buNone/>
            </a:pPr>
            <a:r>
              <a:rPr lang="zh-TW" altLang="zh-TW" sz="1200" dirty="0">
                <a:latin typeface="標楷體" panose="03000509000000000000" pitchFamily="65" charset="-120"/>
                <a:ea typeface="標楷體" panose="03000509000000000000" pitchFamily="65" charset="-120"/>
              </a:rPr>
              <a:t>從目前的數據可以看</a:t>
            </a:r>
            <a:r>
              <a:rPr lang="zh-TW" altLang="en-US" sz="1200" dirty="0">
                <a:latin typeface="標楷體" panose="03000509000000000000" pitchFamily="65" charset="-120"/>
                <a:ea typeface="標楷體" panose="03000509000000000000" pitchFamily="65" charset="-120"/>
              </a:rPr>
              <a:t>出</a:t>
            </a:r>
            <a:r>
              <a:rPr lang="zh-TW" altLang="zh-TW" sz="1200" dirty="0">
                <a:latin typeface="標楷體" panose="03000509000000000000" pitchFamily="65" charset="-120"/>
                <a:ea typeface="標楷體" panose="03000509000000000000" pitchFamily="65" charset="-120"/>
              </a:rPr>
              <a:t>，餵食 </a:t>
            </a:r>
            <a:r>
              <a:rPr lang="en-US" altLang="zh-TW" sz="1200" dirty="0">
                <a:latin typeface="標楷體" panose="03000509000000000000" pitchFamily="65" charset="-120"/>
                <a:ea typeface="標楷體" panose="03000509000000000000" pitchFamily="65" charset="-120"/>
              </a:rPr>
              <a:t>ABX </a:t>
            </a:r>
            <a:r>
              <a:rPr lang="zh-TW" altLang="zh-TW" sz="1200" dirty="0">
                <a:latin typeface="標楷體" panose="03000509000000000000" pitchFamily="65" charset="-120"/>
                <a:ea typeface="標楷體" panose="03000509000000000000" pitchFamily="65" charset="-120"/>
              </a:rPr>
              <a:t>藥劑，也就是除去腸道菌，的確會導致器官的重量改變，而且不同器官會有不同程度的變化。</a:t>
            </a:r>
          </a:p>
          <a:p>
            <a:endParaRPr lang="en-US" altLang="zh-TW" sz="1200" dirty="0">
              <a:latin typeface="標楷體" panose="03000509000000000000" pitchFamily="65" charset="-120"/>
              <a:ea typeface="標楷體" panose="03000509000000000000" pitchFamily="65" charset="-120"/>
            </a:endParaRPr>
          </a:p>
          <a:p>
            <a:endParaRPr lang="zh-TW" altLang="en-US" dirty="0"/>
          </a:p>
        </p:txBody>
      </p:sp>
      <p:sp>
        <p:nvSpPr>
          <p:cNvPr id="4" name="投影片編號版面配置區 3"/>
          <p:cNvSpPr>
            <a:spLocks noGrp="1"/>
          </p:cNvSpPr>
          <p:nvPr>
            <p:ph type="sldNum" sz="quarter" idx="10"/>
          </p:nvPr>
        </p:nvSpPr>
        <p:spPr/>
        <p:txBody>
          <a:bodyPr/>
          <a:lstStyle/>
          <a:p>
            <a:fld id="{EDA29198-AA0F-4BDE-96C6-955A2B677DE8}" type="slidenum">
              <a:rPr lang="zh-TW" altLang="en-US" smtClean="0">
                <a:solidFill>
                  <a:prstClr val="black"/>
                </a:solidFill>
              </a:rPr>
              <a:pPr/>
              <a:t>19</a:t>
            </a:fld>
            <a:endParaRPr lang="zh-TW" altLang="en-US">
              <a:solidFill>
                <a:prstClr val="black"/>
              </a:solidFill>
            </a:endParaRPr>
          </a:p>
        </p:txBody>
      </p:sp>
    </p:spTree>
    <p:extLst>
      <p:ext uri="{BB962C8B-B14F-4D97-AF65-F5344CB8AC3E}">
        <p14:creationId xmlns:p14="http://schemas.microsoft.com/office/powerpoint/2010/main" val="40463480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增加實驗隻數降低實驗誤差，確定腸道菌對該器官是否真的有影響</a:t>
            </a:r>
            <a:endParaRPr lang="zh-TW" altLang="en-US" dirty="0"/>
          </a:p>
        </p:txBody>
      </p:sp>
      <p:sp>
        <p:nvSpPr>
          <p:cNvPr id="4" name="投影片編號版面配置區 3"/>
          <p:cNvSpPr>
            <a:spLocks noGrp="1"/>
          </p:cNvSpPr>
          <p:nvPr>
            <p:ph type="sldNum" sz="quarter" idx="10"/>
          </p:nvPr>
        </p:nvSpPr>
        <p:spPr/>
        <p:txBody>
          <a:bodyPr/>
          <a:lstStyle/>
          <a:p>
            <a:fld id="{EDA29198-AA0F-4BDE-96C6-955A2B677DE8}" type="slidenum">
              <a:rPr lang="zh-TW" altLang="en-US" smtClean="0">
                <a:solidFill>
                  <a:prstClr val="black"/>
                </a:solidFill>
              </a:rPr>
              <a:pPr/>
              <a:t>20</a:t>
            </a:fld>
            <a:endParaRPr lang="zh-TW" altLang="en-US">
              <a:solidFill>
                <a:prstClr val="black"/>
              </a:solidFill>
            </a:endParaRPr>
          </a:p>
        </p:txBody>
      </p:sp>
    </p:spTree>
    <p:extLst>
      <p:ext uri="{BB962C8B-B14F-4D97-AF65-F5344CB8AC3E}">
        <p14:creationId xmlns:p14="http://schemas.microsoft.com/office/powerpoint/2010/main" val="9245895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342900" indent="-342900">
              <a:buFont typeface="Arial" panose="020B0604020202020204" pitchFamily="34" charset="0"/>
              <a:buChar char="•"/>
            </a:pPr>
            <a:r>
              <a:rPr lang="zh-TW" altLang="en-US" sz="1200" dirty="0">
                <a:latin typeface="標楷體" panose="03000509000000000000" pitchFamily="65" charset="-120"/>
                <a:ea typeface="標楷體" panose="03000509000000000000" pitchFamily="65" charset="-120"/>
              </a:rPr>
              <a:t>大空腔</a:t>
            </a:r>
            <a:r>
              <a:rPr lang="en-US" altLang="zh-TW" sz="1200" dirty="0">
                <a:latin typeface="標楷體" panose="03000509000000000000" pitchFamily="65" charset="-120"/>
                <a:ea typeface="標楷體" panose="03000509000000000000" pitchFamily="65" charset="-120"/>
              </a:rPr>
              <a:t>-</a:t>
            </a:r>
            <a:r>
              <a:rPr lang="zh-TW" altLang="en-US" sz="1200" dirty="0">
                <a:latin typeface="標楷體" panose="03000509000000000000" pitchFamily="65" charset="-120"/>
                <a:ea typeface="標楷體" panose="03000509000000000000" pitchFamily="65" charset="-120"/>
              </a:rPr>
              <a:t>血管；小空腔且周圍顏色較深</a:t>
            </a:r>
            <a:r>
              <a:rPr lang="en-US" altLang="zh-TW" sz="1200" dirty="0">
                <a:latin typeface="標楷體" panose="03000509000000000000" pitchFamily="65" charset="-120"/>
                <a:ea typeface="標楷體" panose="03000509000000000000" pitchFamily="65" charset="-120"/>
              </a:rPr>
              <a:t>-</a:t>
            </a:r>
            <a:r>
              <a:rPr lang="zh-TW" altLang="en-US" sz="1200" dirty="0">
                <a:latin typeface="標楷體" panose="03000509000000000000" pitchFamily="65" charset="-120"/>
                <a:ea typeface="標楷體" panose="03000509000000000000" pitchFamily="65" charset="-120"/>
              </a:rPr>
              <a:t>細胞萎縮，排列疏鬆。</a:t>
            </a:r>
            <a:endParaRPr lang="en-US" altLang="zh-TW" sz="1200" dirty="0">
              <a:latin typeface="標楷體" panose="03000509000000000000" pitchFamily="65" charset="-120"/>
              <a:ea typeface="標楷體" panose="03000509000000000000" pitchFamily="65" charset="-120"/>
            </a:endParaRPr>
          </a:p>
          <a:p>
            <a:pPr marL="342900" marR="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200" dirty="0">
                <a:latin typeface="標楷體" panose="03000509000000000000" pitchFamily="65" charset="-120"/>
                <a:ea typeface="標楷體" panose="03000509000000000000" pitchFamily="65" charset="-120"/>
              </a:rPr>
              <a:t>細胞間的填充情形可能是造成變化的因素之一。</a:t>
            </a:r>
            <a:endParaRPr lang="en-US" altLang="zh-TW" sz="12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1200" dirty="0">
              <a:latin typeface="標楷體" panose="03000509000000000000" pitchFamily="65" charset="-120"/>
              <a:ea typeface="標楷體" panose="03000509000000000000" pitchFamily="65" charset="-120"/>
            </a:endParaRPr>
          </a:p>
          <a:p>
            <a:endParaRPr lang="zh-TW" altLang="en-US" dirty="0"/>
          </a:p>
        </p:txBody>
      </p:sp>
      <p:sp>
        <p:nvSpPr>
          <p:cNvPr id="4" name="投影片編號版面配置區 3"/>
          <p:cNvSpPr>
            <a:spLocks noGrp="1"/>
          </p:cNvSpPr>
          <p:nvPr>
            <p:ph type="sldNum" sz="quarter" idx="10"/>
          </p:nvPr>
        </p:nvSpPr>
        <p:spPr/>
        <p:txBody>
          <a:bodyPr/>
          <a:lstStyle/>
          <a:p>
            <a:fld id="{EDA29198-AA0F-4BDE-96C6-955A2B677DE8}" type="slidenum">
              <a:rPr lang="zh-TW" altLang="en-US" smtClean="0">
                <a:solidFill>
                  <a:prstClr val="black"/>
                </a:solidFill>
              </a:rPr>
              <a:pPr/>
              <a:t>21</a:t>
            </a:fld>
            <a:endParaRPr lang="zh-TW" altLang="en-US">
              <a:solidFill>
                <a:prstClr val="black"/>
              </a:solidFill>
            </a:endParaRPr>
          </a:p>
        </p:txBody>
      </p:sp>
    </p:spTree>
    <p:extLst>
      <p:ext uri="{BB962C8B-B14F-4D97-AF65-F5344CB8AC3E}">
        <p14:creationId xmlns:p14="http://schemas.microsoft.com/office/powerpoint/2010/main" val="1042349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第二條</a:t>
            </a:r>
            <a:r>
              <a:rPr lang="en-US" altLang="zh-TW" dirty="0" smtClean="0"/>
              <a:t>:</a:t>
            </a:r>
            <a:r>
              <a:rPr lang="zh-TW" altLang="en-US" dirty="0" smtClean="0"/>
              <a:t>意味著未來可先從心肝做更深入的研究</a:t>
            </a:r>
            <a:endParaRPr lang="en-US" altLang="zh-TW" dirty="0" smtClean="0"/>
          </a:p>
          <a:p>
            <a:r>
              <a:rPr lang="zh-TW" altLang="en-US" dirty="0" smtClean="0"/>
              <a:t>第三條</a:t>
            </a:r>
            <a:r>
              <a:rPr lang="en-US" altLang="zh-TW" dirty="0" smtClean="0"/>
              <a:t>:</a:t>
            </a:r>
            <a:r>
              <a:rPr lang="zh-TW" altLang="en-US" dirty="0" smtClean="0"/>
              <a:t>意味著由組織層級分析腸道細菌對器官的影響是有機會的。</a:t>
            </a:r>
            <a:endParaRPr lang="zh-TW" altLang="en-US" dirty="0"/>
          </a:p>
        </p:txBody>
      </p:sp>
      <p:sp>
        <p:nvSpPr>
          <p:cNvPr id="4" name="投影片編號版面配置區 3"/>
          <p:cNvSpPr>
            <a:spLocks noGrp="1"/>
          </p:cNvSpPr>
          <p:nvPr>
            <p:ph type="sldNum" sz="quarter" idx="10"/>
          </p:nvPr>
        </p:nvSpPr>
        <p:spPr/>
        <p:txBody>
          <a:bodyPr/>
          <a:lstStyle/>
          <a:p>
            <a:fld id="{EDA29198-AA0F-4BDE-96C6-955A2B677DE8}" type="slidenum">
              <a:rPr lang="zh-TW" altLang="en-US" smtClean="0">
                <a:solidFill>
                  <a:prstClr val="black"/>
                </a:solidFill>
              </a:rPr>
              <a:pPr/>
              <a:t>22</a:t>
            </a:fld>
            <a:endParaRPr lang="zh-TW" altLang="en-US">
              <a:solidFill>
                <a:prstClr val="black"/>
              </a:solidFill>
            </a:endParaRPr>
          </a:p>
        </p:txBody>
      </p:sp>
    </p:spTree>
    <p:extLst>
      <p:ext uri="{BB962C8B-B14F-4D97-AF65-F5344CB8AC3E}">
        <p14:creationId xmlns:p14="http://schemas.microsoft.com/office/powerpoint/2010/main" val="24651398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我們觀察到實驗組的排列是較為緊密的，那腸道細菌到底使原本肝臟細胞間隙的甚麼物質流失，可以透過螢光染色來確認細胞間隙的成分。</a:t>
            </a:r>
            <a:endParaRPr lang="en-US" altLang="zh-TW" dirty="0" smtClean="0"/>
          </a:p>
          <a:p>
            <a:r>
              <a:rPr lang="zh-TW" altLang="en-US" dirty="0" smtClean="0"/>
              <a:t>心臟重量的變化程度是目前器官中最大的，因此下一個分析的樣本會是心臟。</a:t>
            </a:r>
            <a:endParaRPr lang="en-US" altLang="zh-TW" dirty="0" smtClean="0"/>
          </a:p>
          <a:p>
            <a:r>
              <a:rPr lang="zh-TW" altLang="en-US" dirty="0" smtClean="0"/>
              <a:t>之後對所有器官做更深入的分析有助於對腸道細菌對生理的影響有更全面的認識。</a:t>
            </a:r>
            <a:endParaRPr lang="zh-TW" altLang="en-US" dirty="0"/>
          </a:p>
        </p:txBody>
      </p:sp>
      <p:sp>
        <p:nvSpPr>
          <p:cNvPr id="4" name="投影片編號版面配置區 3"/>
          <p:cNvSpPr>
            <a:spLocks noGrp="1"/>
          </p:cNvSpPr>
          <p:nvPr>
            <p:ph type="sldNum" sz="quarter" idx="10"/>
          </p:nvPr>
        </p:nvSpPr>
        <p:spPr/>
        <p:txBody>
          <a:bodyPr/>
          <a:lstStyle/>
          <a:p>
            <a:fld id="{EDA29198-AA0F-4BDE-96C6-955A2B677DE8}" type="slidenum">
              <a:rPr lang="zh-TW" altLang="en-US" smtClean="0">
                <a:solidFill>
                  <a:prstClr val="black"/>
                </a:solidFill>
              </a:rPr>
              <a:pPr/>
              <a:t>23</a:t>
            </a:fld>
            <a:endParaRPr lang="zh-TW" altLang="en-US">
              <a:solidFill>
                <a:prstClr val="black"/>
              </a:solidFill>
            </a:endParaRPr>
          </a:p>
        </p:txBody>
      </p:sp>
    </p:spTree>
    <p:extLst>
      <p:ext uri="{BB962C8B-B14F-4D97-AF65-F5344CB8AC3E}">
        <p14:creationId xmlns:p14="http://schemas.microsoft.com/office/powerpoint/2010/main" val="783925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DA29198-AA0F-4BDE-96C6-955A2B677DE8}" type="slidenum">
              <a:rPr lang="zh-TW" altLang="en-US" smtClean="0">
                <a:solidFill>
                  <a:prstClr val="black"/>
                </a:solidFill>
              </a:rPr>
              <a:pPr/>
              <a:t>2</a:t>
            </a:fld>
            <a:endParaRPr lang="zh-TW" altLang="en-US">
              <a:solidFill>
                <a:prstClr val="black"/>
              </a:solidFill>
            </a:endParaRPr>
          </a:p>
        </p:txBody>
      </p:sp>
    </p:spTree>
    <p:extLst>
      <p:ext uri="{BB962C8B-B14F-4D97-AF65-F5344CB8AC3E}">
        <p14:creationId xmlns:p14="http://schemas.microsoft.com/office/powerpoint/2010/main" val="2667769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研究很多，缺乏對整體代謝情形的影響</a:t>
            </a:r>
          </a:p>
        </p:txBody>
      </p:sp>
      <p:sp>
        <p:nvSpPr>
          <p:cNvPr id="4" name="投影片編號版面配置區 3"/>
          <p:cNvSpPr>
            <a:spLocks noGrp="1"/>
          </p:cNvSpPr>
          <p:nvPr>
            <p:ph type="sldNum" sz="quarter" idx="10"/>
          </p:nvPr>
        </p:nvSpPr>
        <p:spPr/>
        <p:txBody>
          <a:bodyPr/>
          <a:lstStyle/>
          <a:p>
            <a:fld id="{EDA29198-AA0F-4BDE-96C6-955A2B677DE8}" type="slidenum">
              <a:rPr lang="zh-TW" altLang="en-US" smtClean="0">
                <a:solidFill>
                  <a:prstClr val="black"/>
                </a:solidFill>
              </a:rPr>
              <a:pPr/>
              <a:t>3</a:t>
            </a:fld>
            <a:endParaRPr lang="zh-TW" altLang="en-US">
              <a:solidFill>
                <a:prstClr val="black"/>
              </a:solidFill>
            </a:endParaRPr>
          </a:p>
        </p:txBody>
      </p:sp>
    </p:spTree>
    <p:extLst>
      <p:ext uri="{BB962C8B-B14F-4D97-AF65-F5344CB8AC3E}">
        <p14:creationId xmlns:p14="http://schemas.microsoft.com/office/powerpoint/2010/main" val="4205714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國家實驗動物中心</a:t>
            </a:r>
          </a:p>
        </p:txBody>
      </p:sp>
      <p:sp>
        <p:nvSpPr>
          <p:cNvPr id="4" name="投影片編號版面配置區 3"/>
          <p:cNvSpPr>
            <a:spLocks noGrp="1"/>
          </p:cNvSpPr>
          <p:nvPr>
            <p:ph type="sldNum" sz="quarter" idx="10"/>
          </p:nvPr>
        </p:nvSpPr>
        <p:spPr/>
        <p:txBody>
          <a:bodyPr/>
          <a:lstStyle/>
          <a:p>
            <a:fld id="{EDA29198-AA0F-4BDE-96C6-955A2B677DE8}" type="slidenum">
              <a:rPr lang="zh-TW" altLang="en-US" smtClean="0">
                <a:solidFill>
                  <a:prstClr val="black"/>
                </a:solidFill>
              </a:rPr>
              <a:pPr/>
              <a:t>5</a:t>
            </a:fld>
            <a:endParaRPr lang="zh-TW" altLang="en-US">
              <a:solidFill>
                <a:prstClr val="black"/>
              </a:solidFill>
            </a:endParaRPr>
          </a:p>
        </p:txBody>
      </p:sp>
    </p:spTree>
    <p:extLst>
      <p:ext uri="{BB962C8B-B14F-4D97-AF65-F5344CB8AC3E}">
        <p14:creationId xmlns:p14="http://schemas.microsoft.com/office/powerpoint/2010/main" val="4294442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透過糞便分析證實有效消除腸道中的菌量</a:t>
            </a:r>
          </a:p>
        </p:txBody>
      </p:sp>
      <p:sp>
        <p:nvSpPr>
          <p:cNvPr id="4" name="投影片編號版面配置區 3"/>
          <p:cNvSpPr>
            <a:spLocks noGrp="1"/>
          </p:cNvSpPr>
          <p:nvPr>
            <p:ph type="sldNum" sz="quarter" idx="10"/>
          </p:nvPr>
        </p:nvSpPr>
        <p:spPr/>
        <p:txBody>
          <a:bodyPr/>
          <a:lstStyle/>
          <a:p>
            <a:fld id="{EDA29198-AA0F-4BDE-96C6-955A2B677DE8}" type="slidenum">
              <a:rPr lang="zh-TW" altLang="en-US" smtClean="0">
                <a:solidFill>
                  <a:prstClr val="black"/>
                </a:solidFill>
              </a:rPr>
              <a:pPr/>
              <a:t>6</a:t>
            </a:fld>
            <a:endParaRPr lang="zh-TW" altLang="en-US">
              <a:solidFill>
                <a:prstClr val="black"/>
              </a:solidFill>
            </a:endParaRPr>
          </a:p>
        </p:txBody>
      </p:sp>
    </p:spTree>
    <p:extLst>
      <p:ext uri="{BB962C8B-B14F-4D97-AF65-F5344CB8AC3E}">
        <p14:creationId xmlns:p14="http://schemas.microsoft.com/office/powerpoint/2010/main" val="2425815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先講第</a:t>
            </a:r>
            <a:r>
              <a:rPr lang="en-US" altLang="zh-TW" dirty="0"/>
              <a:t>0</a:t>
            </a:r>
            <a:r>
              <a:rPr lang="zh-TW" altLang="en-US" dirty="0"/>
              <a:t>天是甚麼</a:t>
            </a:r>
            <a:r>
              <a:rPr lang="en-US" altLang="zh-TW" dirty="0"/>
              <a:t>:</a:t>
            </a:r>
            <a:r>
              <a:rPr lang="zh-TW" altLang="en-US" dirty="0"/>
              <a:t>實驗開始日</a:t>
            </a:r>
            <a:endParaRPr lang="en-US" altLang="zh-TW" dirty="0"/>
          </a:p>
          <a:p>
            <a:r>
              <a:rPr lang="en-US" altLang="zh-TW" dirty="0"/>
              <a:t>7</a:t>
            </a:r>
            <a:r>
              <a:rPr lang="zh-TW" altLang="en-US" dirty="0"/>
              <a:t>天前十隻小鼠進入動物房</a:t>
            </a:r>
            <a:endParaRPr lang="en-US" altLang="zh-TW" dirty="0"/>
          </a:p>
          <a:p>
            <a:r>
              <a:rPr lang="zh-TW" altLang="en-US" dirty="0"/>
              <a:t>實驗開始當天以體重平均分配原則分為</a:t>
            </a:r>
            <a:r>
              <a:rPr lang="en-US" altLang="zh-TW" dirty="0"/>
              <a:t>5</a:t>
            </a:r>
            <a:r>
              <a:rPr lang="zh-TW" altLang="en-US" dirty="0"/>
              <a:t>隻</a:t>
            </a:r>
            <a:r>
              <a:rPr lang="en-US" altLang="zh-TW" dirty="0"/>
              <a:t>5</a:t>
            </a:r>
            <a:r>
              <a:rPr lang="zh-TW" altLang="en-US" dirty="0"/>
              <a:t>隻</a:t>
            </a:r>
            <a:endParaRPr lang="en-US" altLang="zh-TW" dirty="0"/>
          </a:p>
          <a:p>
            <a:r>
              <a:rPr lang="zh-TW" altLang="en-US" dirty="0"/>
              <a:t>實驗進行</a:t>
            </a:r>
            <a:r>
              <a:rPr lang="en-US" altLang="zh-TW" dirty="0"/>
              <a:t>14</a:t>
            </a:r>
            <a:r>
              <a:rPr lang="zh-TW" altLang="en-US" dirty="0"/>
              <a:t>天，於實驗期間將實驗組的水源改為</a:t>
            </a:r>
            <a:r>
              <a:rPr lang="en-US" altLang="zh-TW" dirty="0"/>
              <a:t>ABX</a:t>
            </a:r>
            <a:r>
              <a:rPr lang="zh-TW" altLang="en-US" dirty="0"/>
              <a:t>藥劑。於實驗期間每天下午</a:t>
            </a:r>
            <a:r>
              <a:rPr lang="en-US" altLang="zh-TW" dirty="0"/>
              <a:t>5:00</a:t>
            </a:r>
            <a:r>
              <a:rPr lang="zh-TW" altLang="en-US" dirty="0"/>
              <a:t>紀錄體重並清理飼養箱。</a:t>
            </a:r>
          </a:p>
        </p:txBody>
      </p:sp>
      <p:sp>
        <p:nvSpPr>
          <p:cNvPr id="4" name="投影片編號版面配置區 3"/>
          <p:cNvSpPr>
            <a:spLocks noGrp="1"/>
          </p:cNvSpPr>
          <p:nvPr>
            <p:ph type="sldNum" sz="quarter" idx="10"/>
          </p:nvPr>
        </p:nvSpPr>
        <p:spPr/>
        <p:txBody>
          <a:bodyPr/>
          <a:lstStyle/>
          <a:p>
            <a:fld id="{EDA29198-AA0F-4BDE-96C6-955A2B677DE8}" type="slidenum">
              <a:rPr lang="zh-TW" altLang="en-US" smtClean="0">
                <a:solidFill>
                  <a:prstClr val="black"/>
                </a:solidFill>
              </a:rPr>
              <a:pPr/>
              <a:t>9</a:t>
            </a:fld>
            <a:endParaRPr lang="zh-TW" altLang="en-US">
              <a:solidFill>
                <a:prstClr val="black"/>
              </a:solidFill>
            </a:endParaRPr>
          </a:p>
        </p:txBody>
      </p:sp>
    </p:spTree>
    <p:extLst>
      <p:ext uri="{BB962C8B-B14F-4D97-AF65-F5344CB8AC3E}">
        <p14:creationId xmlns:p14="http://schemas.microsoft.com/office/powerpoint/2010/main" val="3345655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實驗中依照人道方法使用腹腔注射麻藥進行安樂死。腹腔中有很大的吸收面，因此藥物會迅速進入循環系統中。操作的方法如圖，以左手大拇指、食指、中指扣住小鼠頸部，並以小指夾住小鼠尾巴。將小鼠前傾，避免進入的針頭刺破器官。針頭傾斜插入小鼠腹腔，並注射麻藥。本實驗使用的麻藥是舒泰。</a:t>
            </a:r>
          </a:p>
        </p:txBody>
      </p:sp>
      <p:sp>
        <p:nvSpPr>
          <p:cNvPr id="4" name="投影片編號版面配置區 3"/>
          <p:cNvSpPr>
            <a:spLocks noGrp="1"/>
          </p:cNvSpPr>
          <p:nvPr>
            <p:ph type="sldNum" sz="quarter" idx="10"/>
          </p:nvPr>
        </p:nvSpPr>
        <p:spPr/>
        <p:txBody>
          <a:bodyPr/>
          <a:lstStyle/>
          <a:p>
            <a:fld id="{EDA29198-AA0F-4BDE-96C6-955A2B677DE8}" type="slidenum">
              <a:rPr lang="zh-TW" altLang="en-US" smtClean="0">
                <a:solidFill>
                  <a:prstClr val="black"/>
                </a:solidFill>
              </a:rPr>
              <a:pPr/>
              <a:t>10</a:t>
            </a:fld>
            <a:endParaRPr lang="zh-TW" altLang="en-US">
              <a:solidFill>
                <a:prstClr val="black"/>
              </a:solidFill>
            </a:endParaRPr>
          </a:p>
        </p:txBody>
      </p:sp>
    </p:spTree>
    <p:extLst>
      <p:ext uri="{BB962C8B-B14F-4D97-AF65-F5344CB8AC3E}">
        <p14:creationId xmlns:p14="http://schemas.microsoft.com/office/powerpoint/2010/main" val="3406923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1" dirty="0">
                <a:latin typeface="標楷體" panose="03000509000000000000" pitchFamily="65" charset="-120"/>
                <a:ea typeface="標楷體" panose="03000509000000000000" pitchFamily="65" charset="-120"/>
              </a:rPr>
              <a:t>固定</a:t>
            </a:r>
            <a:r>
              <a:rPr lang="zh-TW" altLang="en-US" sz="1200" dirty="0">
                <a:latin typeface="標楷體" panose="03000509000000000000" pitchFamily="65" charset="-120"/>
                <a:ea typeface="標楷體" panose="03000509000000000000" pitchFamily="65" charset="-120"/>
              </a:rPr>
              <a:t>：使用福馬林</a:t>
            </a:r>
            <a:r>
              <a:rPr lang="en-US" altLang="zh-TW" sz="1200" dirty="0">
                <a:latin typeface="標楷體" panose="03000509000000000000" pitchFamily="65" charset="-120"/>
                <a:ea typeface="標楷體" panose="03000509000000000000" pitchFamily="65" charset="-120"/>
              </a:rPr>
              <a:t>(40%</a:t>
            </a:r>
            <a:r>
              <a:rPr lang="zh-TW" altLang="en-US" sz="1200" dirty="0">
                <a:latin typeface="標楷體" panose="03000509000000000000" pitchFamily="65" charset="-120"/>
                <a:ea typeface="標楷體" panose="03000509000000000000" pitchFamily="65" charset="-120"/>
              </a:rPr>
              <a:t>甲醛</a:t>
            </a:r>
            <a:r>
              <a:rPr lang="en-US" altLang="zh-TW" sz="1200" dirty="0">
                <a:latin typeface="標楷體" panose="03000509000000000000" pitchFamily="65" charset="-120"/>
                <a:ea typeface="標楷體" panose="03000509000000000000" pitchFamily="65" charset="-120"/>
              </a:rPr>
              <a:t>)</a:t>
            </a:r>
            <a:r>
              <a:rPr lang="zh-TW" altLang="en-US" sz="1200" dirty="0">
                <a:latin typeface="標楷體" panose="03000509000000000000" pitchFamily="65" charset="-120"/>
                <a:ea typeface="標楷體" panose="03000509000000000000" pitchFamily="65" charset="-120"/>
              </a:rPr>
              <a:t>增加樣本的硬度。</a:t>
            </a:r>
            <a:endParaRPr lang="en-US" altLang="zh-TW" dirty="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a:t>冷凍切片：</a:t>
            </a:r>
            <a:r>
              <a:rPr lang="zh-TW" altLang="en-US" sz="1200" dirty="0">
                <a:latin typeface="標楷體" panose="03000509000000000000" pitchFamily="65" charset="-120"/>
                <a:ea typeface="標楷體" panose="03000509000000000000" pitchFamily="65" charset="-120"/>
              </a:rPr>
              <a:t>可保存樣本的結構和生化活性。在此實驗中藉由冷凍切片切出</a:t>
            </a:r>
            <a:r>
              <a:rPr lang="en-US" altLang="zh-TW" sz="1200" dirty="0">
                <a:latin typeface="標楷體" panose="03000509000000000000" pitchFamily="65" charset="-120"/>
                <a:ea typeface="標楷體" panose="03000509000000000000" pitchFamily="65" charset="-120"/>
              </a:rPr>
              <a:t>10</a:t>
            </a:r>
            <a:r>
              <a:rPr lang="zh-TW" altLang="en-US" sz="1200" dirty="0">
                <a:latin typeface="標楷體" panose="03000509000000000000" pitchFamily="65" charset="-120"/>
                <a:ea typeface="標楷體" panose="03000509000000000000" pitchFamily="65" charset="-120"/>
              </a:rPr>
              <a:t>微米寬的樣本。</a:t>
            </a:r>
            <a:endParaRPr lang="en-US" altLang="zh-TW" sz="1200" dirty="0">
              <a:latin typeface="標楷體" panose="03000509000000000000" pitchFamily="65" charset="-120"/>
              <a:ea typeface="標楷體" panose="03000509000000000000" pitchFamily="65"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a:t>染色：</a:t>
            </a:r>
            <a:r>
              <a:rPr lang="zh-TW" altLang="en-US" sz="1200" dirty="0">
                <a:latin typeface="標楷體" panose="03000509000000000000" pitchFamily="65" charset="-120"/>
                <a:ea typeface="標楷體" panose="03000509000000000000" pitchFamily="65" charset="-120"/>
              </a:rPr>
              <a:t>其步驟簡單，染色快速。是組織學中常用的染色方式</a:t>
            </a:r>
            <a:endParaRPr lang="zh-TW" altLang="en-US" dirty="0"/>
          </a:p>
        </p:txBody>
      </p:sp>
      <p:sp>
        <p:nvSpPr>
          <p:cNvPr id="4" name="投影片編號版面配置區 3"/>
          <p:cNvSpPr>
            <a:spLocks noGrp="1"/>
          </p:cNvSpPr>
          <p:nvPr>
            <p:ph type="sldNum" sz="quarter" idx="10"/>
          </p:nvPr>
        </p:nvSpPr>
        <p:spPr/>
        <p:txBody>
          <a:bodyPr/>
          <a:lstStyle/>
          <a:p>
            <a:fld id="{EDA29198-AA0F-4BDE-96C6-955A2B677DE8}" type="slidenum">
              <a:rPr lang="zh-TW" altLang="en-US" smtClean="0">
                <a:solidFill>
                  <a:prstClr val="black"/>
                </a:solidFill>
              </a:rPr>
              <a:pPr/>
              <a:t>11</a:t>
            </a:fld>
            <a:endParaRPr lang="zh-TW" altLang="en-US">
              <a:solidFill>
                <a:prstClr val="black"/>
              </a:solidFill>
            </a:endParaRPr>
          </a:p>
        </p:txBody>
      </p:sp>
    </p:spTree>
    <p:extLst>
      <p:ext uri="{BB962C8B-B14F-4D97-AF65-F5344CB8AC3E}">
        <p14:creationId xmlns:p14="http://schemas.microsoft.com/office/powerpoint/2010/main" val="3470445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染到細胞核和細胞質的目的是為了分辨細胞的區域，觀察細胞有無萎縮或膨脹的情形。</a:t>
            </a:r>
            <a:endParaRPr lang="en-US" altLang="zh-TW" dirty="0" smtClean="0"/>
          </a:p>
          <a:p>
            <a:r>
              <a:rPr lang="en-US" altLang="zh-TW" dirty="0" smtClean="0"/>
              <a:t>H&amp;E</a:t>
            </a:r>
            <a:r>
              <a:rPr lang="zh-TW" altLang="en-US" dirty="0"/>
              <a:t>染色中文為蘇木精伊紅染色，兩個英文字母分別代表</a:t>
            </a:r>
            <a:r>
              <a:rPr lang="en-US" altLang="zh-TW" dirty="0"/>
              <a:t>Hematoxylin</a:t>
            </a:r>
            <a:r>
              <a:rPr lang="en-US" altLang="zh-TW" baseline="0" dirty="0"/>
              <a:t> </a:t>
            </a:r>
            <a:r>
              <a:rPr lang="zh-TW" altLang="en-US" baseline="0" dirty="0"/>
              <a:t>和 </a:t>
            </a:r>
            <a:r>
              <a:rPr lang="en-US" altLang="zh-TW" baseline="0" dirty="0"/>
              <a:t>eosin</a:t>
            </a:r>
            <a:endParaRPr lang="zh-TW" altLang="en-US" dirty="0"/>
          </a:p>
        </p:txBody>
      </p:sp>
      <p:sp>
        <p:nvSpPr>
          <p:cNvPr id="4" name="投影片編號版面配置區 3"/>
          <p:cNvSpPr>
            <a:spLocks noGrp="1"/>
          </p:cNvSpPr>
          <p:nvPr>
            <p:ph type="sldNum" sz="quarter" idx="10"/>
          </p:nvPr>
        </p:nvSpPr>
        <p:spPr/>
        <p:txBody>
          <a:bodyPr/>
          <a:lstStyle/>
          <a:p>
            <a:fld id="{EDA29198-AA0F-4BDE-96C6-955A2B677DE8}" type="slidenum">
              <a:rPr lang="zh-TW" altLang="en-US" smtClean="0">
                <a:solidFill>
                  <a:prstClr val="black"/>
                </a:solidFill>
              </a:rPr>
              <a:pPr/>
              <a:t>16</a:t>
            </a:fld>
            <a:endParaRPr lang="zh-TW" altLang="en-US">
              <a:solidFill>
                <a:prstClr val="black"/>
              </a:solidFill>
            </a:endParaRPr>
          </a:p>
        </p:txBody>
      </p:sp>
    </p:spTree>
    <p:extLst>
      <p:ext uri="{BB962C8B-B14F-4D97-AF65-F5344CB8AC3E}">
        <p14:creationId xmlns:p14="http://schemas.microsoft.com/office/powerpoint/2010/main" val="2754729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33B13779-FEB6-40E2-B43C-561544106C6E}" type="datetimeFigureOut">
              <a:rPr lang="zh-TW" altLang="en-US" smtClean="0"/>
              <a:t>2020/6/15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05AB7CC-3C96-4519-BDD4-74F9DC64E934}" type="slidenum">
              <a:rPr lang="zh-TW" altLang="en-US" smtClean="0"/>
              <a:t>‹#›</a:t>
            </a:fld>
            <a:endParaRPr lang="zh-TW" altLang="en-US"/>
          </a:p>
        </p:txBody>
      </p:sp>
    </p:spTree>
    <p:extLst>
      <p:ext uri="{BB962C8B-B14F-4D97-AF65-F5344CB8AC3E}">
        <p14:creationId xmlns:p14="http://schemas.microsoft.com/office/powerpoint/2010/main" val="183901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33B13779-FEB6-40E2-B43C-561544106C6E}" type="datetimeFigureOut">
              <a:rPr lang="zh-TW" altLang="en-US" smtClean="0"/>
              <a:t>2020/6/15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05AB7CC-3C96-4519-BDD4-74F9DC64E934}" type="slidenum">
              <a:rPr lang="zh-TW" altLang="en-US" smtClean="0"/>
              <a:t>‹#›</a:t>
            </a:fld>
            <a:endParaRPr lang="zh-TW" altLang="en-US"/>
          </a:p>
        </p:txBody>
      </p:sp>
    </p:spTree>
    <p:extLst>
      <p:ext uri="{BB962C8B-B14F-4D97-AF65-F5344CB8AC3E}">
        <p14:creationId xmlns:p14="http://schemas.microsoft.com/office/powerpoint/2010/main" val="704144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33B13779-FEB6-40E2-B43C-561544106C6E}" type="datetimeFigureOut">
              <a:rPr lang="zh-TW" altLang="en-US" smtClean="0"/>
              <a:t>2020/6/15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05AB7CC-3C96-4519-BDD4-74F9DC64E934}" type="slidenum">
              <a:rPr lang="zh-TW" altLang="en-US" smtClean="0"/>
              <a:t>‹#›</a:t>
            </a:fld>
            <a:endParaRPr lang="zh-TW" altLang="en-US"/>
          </a:p>
        </p:txBody>
      </p:sp>
    </p:spTree>
    <p:extLst>
      <p:ext uri="{BB962C8B-B14F-4D97-AF65-F5344CB8AC3E}">
        <p14:creationId xmlns:p14="http://schemas.microsoft.com/office/powerpoint/2010/main" val="2106680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9275EF9D-446A-4BA9-9A8F-8795C824CFA3}"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5B0A2E34-17E6-46B6-A0CD-23734D57E7F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4373385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9275EF9D-446A-4BA9-9A8F-8795C824CFA3}"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5B0A2E34-17E6-46B6-A0CD-23734D57E7F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1636640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9275EF9D-446A-4BA9-9A8F-8795C824CFA3}"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5B0A2E34-17E6-46B6-A0CD-23734D57E7F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771366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9275EF9D-446A-4BA9-9A8F-8795C824CFA3}"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5B0A2E34-17E6-46B6-A0CD-23734D57E7F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6897858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9275EF9D-446A-4BA9-9A8F-8795C824CFA3}"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fld id="{5B0A2E34-17E6-46B6-A0CD-23734D57E7F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0110385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9275EF9D-446A-4BA9-9A8F-8795C824CFA3}"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4" name="頁尾版面配置區 3"/>
          <p:cNvSpPr>
            <a:spLocks noGrp="1"/>
          </p:cNvSpPr>
          <p:nvPr>
            <p:ph type="ftr" sz="quarter" idx="11"/>
          </p:nvPr>
        </p:nvSpPr>
        <p:spPr/>
        <p:txBody>
          <a:bodyPr/>
          <a:lstStyle/>
          <a:p>
            <a:endParaRPr lang="zh-TW" altLang="en-US">
              <a:solidFill>
                <a:prstClr val="black">
                  <a:tint val="75000"/>
                </a:prstClr>
              </a:solidFill>
            </a:endParaRPr>
          </a:p>
        </p:txBody>
      </p:sp>
      <p:sp>
        <p:nvSpPr>
          <p:cNvPr id="5" name="投影片編號版面配置區 4"/>
          <p:cNvSpPr>
            <a:spLocks noGrp="1"/>
          </p:cNvSpPr>
          <p:nvPr>
            <p:ph type="sldNum" sz="quarter" idx="12"/>
          </p:nvPr>
        </p:nvSpPr>
        <p:spPr/>
        <p:txBody>
          <a:bodyPr/>
          <a:lstStyle/>
          <a:p>
            <a:fld id="{5B0A2E34-17E6-46B6-A0CD-23734D57E7F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7217449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9275EF9D-446A-4BA9-9A8F-8795C824CFA3}"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endParaRPr lang="zh-TW" altLang="en-US">
              <a:solidFill>
                <a:prstClr val="black">
                  <a:tint val="75000"/>
                </a:prstClr>
              </a:solidFill>
            </a:endParaRPr>
          </a:p>
        </p:txBody>
      </p:sp>
      <p:sp>
        <p:nvSpPr>
          <p:cNvPr id="4" name="投影片編號版面配置區 3"/>
          <p:cNvSpPr>
            <a:spLocks noGrp="1"/>
          </p:cNvSpPr>
          <p:nvPr>
            <p:ph type="sldNum" sz="quarter" idx="12"/>
          </p:nvPr>
        </p:nvSpPr>
        <p:spPr/>
        <p:txBody>
          <a:bodyPr/>
          <a:lstStyle/>
          <a:p>
            <a:fld id="{5B0A2E34-17E6-46B6-A0CD-23734D57E7F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7321037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9275EF9D-446A-4BA9-9A8F-8795C824CFA3}"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5B0A2E34-17E6-46B6-A0CD-23734D57E7F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527848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33B13779-FEB6-40E2-B43C-561544106C6E}" type="datetimeFigureOut">
              <a:rPr lang="zh-TW" altLang="en-US" smtClean="0"/>
              <a:t>2020/6/15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05AB7CC-3C96-4519-BDD4-74F9DC64E934}" type="slidenum">
              <a:rPr lang="zh-TW" altLang="en-US" smtClean="0"/>
              <a:t>‹#›</a:t>
            </a:fld>
            <a:endParaRPr lang="zh-TW" altLang="en-US"/>
          </a:p>
        </p:txBody>
      </p:sp>
    </p:spTree>
    <p:extLst>
      <p:ext uri="{BB962C8B-B14F-4D97-AF65-F5344CB8AC3E}">
        <p14:creationId xmlns:p14="http://schemas.microsoft.com/office/powerpoint/2010/main" val="26997978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9275EF9D-446A-4BA9-9A8F-8795C824CFA3}"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5B0A2E34-17E6-46B6-A0CD-23734D57E7F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0187634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9275EF9D-446A-4BA9-9A8F-8795C824CFA3}"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5B0A2E34-17E6-46B6-A0CD-23734D57E7F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7088656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9275EF9D-446A-4BA9-9A8F-8795C824CFA3}"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5B0A2E34-17E6-46B6-A0CD-23734D57E7F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1088109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9275EF9D-446A-4BA9-9A8F-8795C824CFA3}"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5B0A2E34-17E6-46B6-A0CD-23734D57E7F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8647664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9275EF9D-446A-4BA9-9A8F-8795C824CFA3}"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5B0A2E34-17E6-46B6-A0CD-23734D57E7F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050072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9275EF9D-446A-4BA9-9A8F-8795C824CFA3}"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5B0A2E34-17E6-46B6-A0CD-23734D57E7F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6209034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9275EF9D-446A-4BA9-9A8F-8795C824CFA3}"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5B0A2E34-17E6-46B6-A0CD-23734D57E7F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8219375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9275EF9D-446A-4BA9-9A8F-8795C824CFA3}"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fld id="{5B0A2E34-17E6-46B6-A0CD-23734D57E7F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1215341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9275EF9D-446A-4BA9-9A8F-8795C824CFA3}"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4" name="頁尾版面配置區 3"/>
          <p:cNvSpPr>
            <a:spLocks noGrp="1"/>
          </p:cNvSpPr>
          <p:nvPr>
            <p:ph type="ftr" sz="quarter" idx="11"/>
          </p:nvPr>
        </p:nvSpPr>
        <p:spPr/>
        <p:txBody>
          <a:bodyPr/>
          <a:lstStyle/>
          <a:p>
            <a:endParaRPr lang="zh-TW" altLang="en-US">
              <a:solidFill>
                <a:prstClr val="black">
                  <a:tint val="75000"/>
                </a:prstClr>
              </a:solidFill>
            </a:endParaRPr>
          </a:p>
        </p:txBody>
      </p:sp>
      <p:sp>
        <p:nvSpPr>
          <p:cNvPr id="5" name="投影片編號版面配置區 4"/>
          <p:cNvSpPr>
            <a:spLocks noGrp="1"/>
          </p:cNvSpPr>
          <p:nvPr>
            <p:ph type="sldNum" sz="quarter" idx="12"/>
          </p:nvPr>
        </p:nvSpPr>
        <p:spPr/>
        <p:txBody>
          <a:bodyPr/>
          <a:lstStyle/>
          <a:p>
            <a:fld id="{5B0A2E34-17E6-46B6-A0CD-23734D57E7F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7315232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9275EF9D-446A-4BA9-9A8F-8795C824CFA3}"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endParaRPr lang="zh-TW" altLang="en-US">
              <a:solidFill>
                <a:prstClr val="black">
                  <a:tint val="75000"/>
                </a:prstClr>
              </a:solidFill>
            </a:endParaRPr>
          </a:p>
        </p:txBody>
      </p:sp>
      <p:sp>
        <p:nvSpPr>
          <p:cNvPr id="4" name="投影片編號版面配置區 3"/>
          <p:cNvSpPr>
            <a:spLocks noGrp="1"/>
          </p:cNvSpPr>
          <p:nvPr>
            <p:ph type="sldNum" sz="quarter" idx="12"/>
          </p:nvPr>
        </p:nvSpPr>
        <p:spPr/>
        <p:txBody>
          <a:bodyPr/>
          <a:lstStyle/>
          <a:p>
            <a:fld id="{5B0A2E34-17E6-46B6-A0CD-23734D57E7F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182514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33B13779-FEB6-40E2-B43C-561544106C6E}" type="datetimeFigureOut">
              <a:rPr lang="zh-TW" altLang="en-US" smtClean="0"/>
              <a:t>2020/6/15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05AB7CC-3C96-4519-BDD4-74F9DC64E934}" type="slidenum">
              <a:rPr lang="zh-TW" altLang="en-US" smtClean="0"/>
              <a:t>‹#›</a:t>
            </a:fld>
            <a:endParaRPr lang="zh-TW" altLang="en-US"/>
          </a:p>
        </p:txBody>
      </p:sp>
    </p:spTree>
    <p:extLst>
      <p:ext uri="{BB962C8B-B14F-4D97-AF65-F5344CB8AC3E}">
        <p14:creationId xmlns:p14="http://schemas.microsoft.com/office/powerpoint/2010/main" val="33505937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9275EF9D-446A-4BA9-9A8F-8795C824CFA3}"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5B0A2E34-17E6-46B6-A0CD-23734D57E7F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2925411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9275EF9D-446A-4BA9-9A8F-8795C824CFA3}"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5B0A2E34-17E6-46B6-A0CD-23734D57E7F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8324567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9275EF9D-446A-4BA9-9A8F-8795C824CFA3}"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5B0A2E34-17E6-46B6-A0CD-23734D57E7F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190816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9275EF9D-446A-4BA9-9A8F-8795C824CFA3}"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5B0A2E34-17E6-46B6-A0CD-23734D57E7F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8173618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33B13779-FEB6-40E2-B43C-561544106C6E}" type="datetimeFigureOut">
              <a:rPr lang="zh-TW" altLang="en-US" smtClean="0"/>
              <a:t>2020/6/15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05AB7CC-3C96-4519-BDD4-74F9DC64E934}" type="slidenum">
              <a:rPr lang="zh-TW" altLang="en-US" smtClean="0"/>
              <a:t>‹#›</a:t>
            </a:fld>
            <a:endParaRPr lang="zh-TW" altLang="en-US"/>
          </a:p>
        </p:txBody>
      </p:sp>
    </p:spTree>
    <p:extLst>
      <p:ext uri="{BB962C8B-B14F-4D97-AF65-F5344CB8AC3E}">
        <p14:creationId xmlns:p14="http://schemas.microsoft.com/office/powerpoint/2010/main" val="3751489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33B13779-FEB6-40E2-B43C-561544106C6E}" type="datetimeFigureOut">
              <a:rPr lang="zh-TW" altLang="en-US" smtClean="0"/>
              <a:t>2020/6/15</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705AB7CC-3C96-4519-BDD4-74F9DC64E934}" type="slidenum">
              <a:rPr lang="zh-TW" altLang="en-US" smtClean="0"/>
              <a:t>‹#›</a:t>
            </a:fld>
            <a:endParaRPr lang="zh-TW" altLang="en-US"/>
          </a:p>
        </p:txBody>
      </p:sp>
    </p:spTree>
    <p:extLst>
      <p:ext uri="{BB962C8B-B14F-4D97-AF65-F5344CB8AC3E}">
        <p14:creationId xmlns:p14="http://schemas.microsoft.com/office/powerpoint/2010/main" val="20781457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33B13779-FEB6-40E2-B43C-561544106C6E}" type="datetimeFigureOut">
              <a:rPr lang="zh-TW" altLang="en-US" smtClean="0"/>
              <a:t>2020/6/15</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705AB7CC-3C96-4519-BDD4-74F9DC64E934}" type="slidenum">
              <a:rPr lang="zh-TW" altLang="en-US" smtClean="0"/>
              <a:t>‹#›</a:t>
            </a:fld>
            <a:endParaRPr lang="zh-TW" altLang="en-US"/>
          </a:p>
        </p:txBody>
      </p:sp>
    </p:spTree>
    <p:extLst>
      <p:ext uri="{BB962C8B-B14F-4D97-AF65-F5344CB8AC3E}">
        <p14:creationId xmlns:p14="http://schemas.microsoft.com/office/powerpoint/2010/main" val="1708117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33B13779-FEB6-40E2-B43C-561544106C6E}" type="datetimeFigureOut">
              <a:rPr lang="zh-TW" altLang="en-US" smtClean="0"/>
              <a:t>2020/6/15</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705AB7CC-3C96-4519-BDD4-74F9DC64E934}" type="slidenum">
              <a:rPr lang="zh-TW" altLang="en-US" smtClean="0"/>
              <a:t>‹#›</a:t>
            </a:fld>
            <a:endParaRPr lang="zh-TW" altLang="en-US"/>
          </a:p>
        </p:txBody>
      </p:sp>
    </p:spTree>
    <p:extLst>
      <p:ext uri="{BB962C8B-B14F-4D97-AF65-F5344CB8AC3E}">
        <p14:creationId xmlns:p14="http://schemas.microsoft.com/office/powerpoint/2010/main" val="1553518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33B13779-FEB6-40E2-B43C-561544106C6E}" type="datetimeFigureOut">
              <a:rPr lang="zh-TW" altLang="en-US" smtClean="0"/>
              <a:t>2020/6/15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05AB7CC-3C96-4519-BDD4-74F9DC64E934}" type="slidenum">
              <a:rPr lang="zh-TW" altLang="en-US" smtClean="0"/>
              <a:t>‹#›</a:t>
            </a:fld>
            <a:endParaRPr lang="zh-TW" altLang="en-US"/>
          </a:p>
        </p:txBody>
      </p:sp>
    </p:spTree>
    <p:extLst>
      <p:ext uri="{BB962C8B-B14F-4D97-AF65-F5344CB8AC3E}">
        <p14:creationId xmlns:p14="http://schemas.microsoft.com/office/powerpoint/2010/main" val="2775742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33B13779-FEB6-40E2-B43C-561544106C6E}" type="datetimeFigureOut">
              <a:rPr lang="zh-TW" altLang="en-US" smtClean="0"/>
              <a:t>2020/6/15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05AB7CC-3C96-4519-BDD4-74F9DC64E934}" type="slidenum">
              <a:rPr lang="zh-TW" altLang="en-US" smtClean="0"/>
              <a:t>‹#›</a:t>
            </a:fld>
            <a:endParaRPr lang="zh-TW" altLang="en-US"/>
          </a:p>
        </p:txBody>
      </p:sp>
    </p:spTree>
    <p:extLst>
      <p:ext uri="{BB962C8B-B14F-4D97-AF65-F5344CB8AC3E}">
        <p14:creationId xmlns:p14="http://schemas.microsoft.com/office/powerpoint/2010/main" val="1554256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B13779-FEB6-40E2-B43C-561544106C6E}" type="datetimeFigureOut">
              <a:rPr lang="zh-TW" altLang="en-US" smtClean="0"/>
              <a:t>2020/6/15</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5AB7CC-3C96-4519-BDD4-74F9DC64E934}" type="slidenum">
              <a:rPr lang="zh-TW" altLang="en-US" smtClean="0"/>
              <a:t>‹#›</a:t>
            </a:fld>
            <a:endParaRPr lang="zh-TW" altLang="en-US"/>
          </a:p>
        </p:txBody>
      </p:sp>
    </p:spTree>
    <p:extLst>
      <p:ext uri="{BB962C8B-B14F-4D97-AF65-F5344CB8AC3E}">
        <p14:creationId xmlns:p14="http://schemas.microsoft.com/office/powerpoint/2010/main" val="37664343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75EF9D-446A-4BA9-9A8F-8795C824CFA3}"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solidFill>
                <a:prstClr val="black">
                  <a:tint val="75000"/>
                </a:prstClr>
              </a:solidFill>
            </a:endParaRPr>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0A2E34-17E6-46B6-A0CD-23734D57E7F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922330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75EF9D-446A-4BA9-9A8F-8795C824CFA3}"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solidFill>
                <a:prstClr val="black">
                  <a:tint val="75000"/>
                </a:prstClr>
              </a:solidFill>
            </a:endParaRPr>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0A2E34-17E6-46B6-A0CD-23734D57E7F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85546470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4.xml"/><Relationship Id="rId5" Type="http://schemas.microsoft.com/office/2007/relationships/hdphoto" Target="../media/hdphoto3.wdp"/><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4.xml"/><Relationship Id="rId6" Type="http://schemas.microsoft.com/office/2007/relationships/hdphoto" Target="../media/hdphoto5.wdp"/><Relationship Id="rId5" Type="http://schemas.openxmlformats.org/officeDocument/2006/relationships/image" Target="../media/image12.png"/><Relationship Id="rId4" Type="http://schemas.microsoft.com/office/2007/relationships/hdphoto" Target="../media/hdphoto4.wdp"/></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4.xml"/><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4.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4.xml"/><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4.xml"/><Relationship Id="rId5" Type="http://schemas.openxmlformats.org/officeDocument/2006/relationships/image" Target="../media/image18.png"/><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24.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4.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4.xml"/><Relationship Id="rId5" Type="http://schemas.microsoft.com/office/2007/relationships/hdphoto" Target="../media/hdphoto1.wdp"/><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ctrTitle"/>
          </p:nvPr>
        </p:nvSpPr>
        <p:spPr>
          <a:xfrm>
            <a:off x="1371600" y="728897"/>
            <a:ext cx="9448800" cy="2387600"/>
          </a:xfrm>
        </p:spPr>
        <p: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腸道細菌對健康小鼠的影響</a:t>
            </a:r>
          </a:p>
        </p:txBody>
      </p:sp>
      <p:sp>
        <p:nvSpPr>
          <p:cNvPr id="3" name="副標題 2"/>
          <p:cNvSpPr>
            <a:spLocks noGrp="1"/>
          </p:cNvSpPr>
          <p:nvPr>
            <p:ph type="subTitle" idx="1"/>
          </p:nvPr>
        </p:nvSpPr>
        <p:spPr>
          <a:xfrm>
            <a:off x="1524000" y="3280612"/>
            <a:ext cx="9144000" cy="2211329"/>
          </a:xfrm>
        </p:spPr>
        <p:txBody>
          <a:bodyPr>
            <a:norm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指導教授：</a:t>
            </a:r>
            <a:r>
              <a:rPr lang="zh-TW" altLang="en-US" u="sng" dirty="0">
                <a:latin typeface="Times New Roman" panose="02020603050405020304" pitchFamily="18" charset="0"/>
                <a:ea typeface="標楷體" panose="03000509000000000000" pitchFamily="65" charset="-120"/>
                <a:cs typeface="Times New Roman" panose="02020603050405020304" pitchFamily="18" charset="0"/>
              </a:rPr>
              <a:t>謝清河</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教授</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指導老師：</a:t>
            </a:r>
            <a:r>
              <a:rPr lang="zh-TW" altLang="en-US" u="sng" dirty="0">
                <a:latin typeface="Times New Roman" panose="02020603050405020304" pitchFamily="18" charset="0"/>
                <a:ea typeface="標楷體" panose="03000509000000000000" pitchFamily="65" charset="-120"/>
                <a:cs typeface="Times New Roman" panose="02020603050405020304" pitchFamily="18" charset="0"/>
              </a:rPr>
              <a:t>劉玉山</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老師</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指導學長：</a:t>
            </a:r>
            <a:r>
              <a:rPr lang="zh-TW" altLang="en-US" u="sng" dirty="0">
                <a:latin typeface="Times New Roman" panose="02020603050405020304" pitchFamily="18" charset="0"/>
                <a:ea typeface="標楷體" panose="03000509000000000000" pitchFamily="65" charset="-120"/>
                <a:cs typeface="Times New Roman" panose="02020603050405020304" pitchFamily="18" charset="0"/>
              </a:rPr>
              <a:t>陳泓志</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博士</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227 20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彭篆逸</a:t>
            </a:r>
          </a:p>
        </p:txBody>
      </p:sp>
    </p:spTree>
    <p:extLst>
      <p:ext uri="{BB962C8B-B14F-4D97-AF65-F5344CB8AC3E}">
        <p14:creationId xmlns:p14="http://schemas.microsoft.com/office/powerpoint/2010/main" val="1098618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2111188" y="365125"/>
            <a:ext cx="9242612" cy="1325563"/>
          </a:xfrm>
        </p:spPr>
        <p: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實驗設計</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犧牲</a:t>
            </a:r>
          </a:p>
        </p:txBody>
      </p:sp>
      <p:sp>
        <p:nvSpPr>
          <p:cNvPr id="7" name="文字方塊 6"/>
          <p:cNvSpPr txBox="1"/>
          <p:nvPr/>
        </p:nvSpPr>
        <p:spPr>
          <a:xfrm>
            <a:off x="838200" y="1690688"/>
            <a:ext cx="7799651"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32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犧牲方式：安樂死</a:t>
            </a:r>
            <a:endParaRPr lang="en-US" altLang="zh-TW" sz="32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Arial" panose="020B0604020202020204" pitchFamily="34" charset="0"/>
              <a:buChar char="•"/>
            </a:pPr>
            <a:r>
              <a:rPr lang="zh-TW" altLang="en-US" sz="32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注射方式：腹腔注射</a:t>
            </a:r>
            <a:r>
              <a:rPr lang="en-US" altLang="zh-TW" sz="32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IP injection )</a:t>
            </a:r>
          </a:p>
          <a:p>
            <a:pPr marL="342900" indent="-342900">
              <a:buFont typeface="Arial" panose="020B0604020202020204" pitchFamily="34" charset="0"/>
              <a:buChar char="•"/>
            </a:pPr>
            <a:r>
              <a:rPr lang="zh-TW" altLang="en-US" sz="32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麻藥：舒泰</a:t>
            </a:r>
            <a:r>
              <a:rPr lang="en-US" altLang="zh-TW" sz="32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32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3200" dirty="0" err="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Zoletil</a:t>
            </a:r>
            <a:r>
              <a:rPr lang="en-US" altLang="zh-TW" sz="32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endParaRPr lang="zh-TW" altLang="en-US" sz="32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8" name="圖片 7"/>
          <p:cNvPicPr>
            <a:picLocks noChangeAspect="1"/>
          </p:cNvPicPr>
          <p:nvPr/>
        </p:nvPicPr>
        <p:blipFill rotWithShape="1">
          <a:blip r:embed="rId4"/>
          <a:srcRect r="1598"/>
          <a:stretch/>
        </p:blipFill>
        <p:spPr>
          <a:xfrm>
            <a:off x="7782602" y="1636637"/>
            <a:ext cx="3753372" cy="4475816"/>
          </a:xfrm>
          <a:prstGeom prst="rect">
            <a:avLst/>
          </a:prstGeom>
        </p:spPr>
      </p:pic>
      <p:sp>
        <p:nvSpPr>
          <p:cNvPr id="9" name="矩形 8"/>
          <p:cNvSpPr/>
          <p:nvPr/>
        </p:nvSpPr>
        <p:spPr>
          <a:xfrm>
            <a:off x="1514581" y="5720038"/>
            <a:ext cx="6096000" cy="784830"/>
          </a:xfrm>
          <a:prstGeom prst="rect">
            <a:avLst/>
          </a:prstGeom>
        </p:spPr>
        <p:txBody>
          <a:bodyPr>
            <a:spAutoFit/>
          </a:bodyPr>
          <a:lstStyle/>
          <a:p>
            <a:r>
              <a:rPr lang="zh-TW" altLang="en-US" sz="1500" kern="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圖檔來源：</a:t>
            </a:r>
            <a:r>
              <a:rPr lang="en-US" altLang="zh-TW" sz="1500" kern="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https://animalcare.ubc.ca/sites/default/files/documents/TECH%2010%20IP%20Injections%20in%20the%20Mouse%20and%20Rat.pdf</a:t>
            </a:r>
            <a:endParaRPr lang="zh-TW" altLang="zh-TW" sz="1500" kern="15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811486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2124634" y="365125"/>
            <a:ext cx="9229165" cy="1325563"/>
          </a:xfrm>
        </p:spPr>
        <p: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實驗設計</a:t>
            </a:r>
          </a:p>
        </p:txBody>
      </p:sp>
      <p:sp>
        <p:nvSpPr>
          <p:cNvPr id="17" name="文字方塊 16"/>
          <p:cNvSpPr txBox="1"/>
          <p:nvPr/>
        </p:nvSpPr>
        <p:spPr>
          <a:xfrm>
            <a:off x="1137920" y="4102417"/>
            <a:ext cx="9184640" cy="148271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TW" altLang="en-US" sz="32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包</a:t>
            </a:r>
            <a:r>
              <a:rPr lang="zh-TW" altLang="en-US" sz="32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埋及切片：</a:t>
            </a:r>
            <a:r>
              <a:rPr lang="zh-TW" altLang="en-US" sz="32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冷凍</a:t>
            </a:r>
            <a:r>
              <a:rPr lang="zh-TW" altLang="en-US" sz="32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切片</a:t>
            </a:r>
            <a:endParaRPr lang="en-US" altLang="zh-TW" sz="32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nSpc>
                <a:spcPct val="150000"/>
              </a:lnSpc>
              <a:buFont typeface="Arial" panose="020B0604020202020204" pitchFamily="34" charset="0"/>
              <a:buChar char="•"/>
            </a:pPr>
            <a:r>
              <a:rPr lang="zh-TW" altLang="en-US" sz="32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染色</a:t>
            </a:r>
            <a:r>
              <a:rPr lang="zh-TW" altLang="en-US" sz="32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32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H&amp;E</a:t>
            </a:r>
            <a:r>
              <a:rPr lang="zh-TW" altLang="en-US" sz="32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染色</a:t>
            </a:r>
            <a:endParaRPr lang="en-US" altLang="zh-TW" sz="32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4" name="圖片 3"/>
          <p:cNvPicPr>
            <a:picLocks noChangeAspect="1"/>
          </p:cNvPicPr>
          <p:nvPr/>
        </p:nvPicPr>
        <p:blipFill>
          <a:blip r:embed="rId4">
            <a:extLst>
              <a:ext uri="{BEBA8EAE-BF5A-486C-A8C5-ECC9F3942E4B}">
                <a14:imgProps xmlns:a14="http://schemas.microsoft.com/office/drawing/2010/main">
                  <a14:imgLayer r:embed="rId5">
                    <a14:imgEffect>
                      <a14:backgroundRemoval t="3791" b="95261" l="134" r="98792">
                        <a14:foregroundMark x1="5772" y1="33175" x2="5772" y2="33175"/>
                        <a14:foregroundMark x1="10470" y1="33649" x2="10470" y2="33649"/>
                        <a14:foregroundMark x1="31812" y1="39336" x2="31812" y2="39336"/>
                        <a14:foregroundMark x1="30336" y1="62085" x2="30336" y2="62085"/>
                        <a14:foregroundMark x1="20403" y1="78199" x2="20403" y2="78199"/>
                        <a14:foregroundMark x1="49799" y1="40284" x2="49799" y2="40284"/>
                        <a14:foregroundMark x1="67114" y1="46919" x2="67114" y2="46919"/>
                        <a14:foregroundMark x1="39195" y1="80095" x2="39195" y2="80095"/>
                        <a14:foregroundMark x1="58926" y1="78199" x2="58926" y2="78199"/>
                        <a14:foregroundMark x1="805" y1="78673" x2="805" y2="78673"/>
                        <a14:foregroundMark x1="78523" y1="80569" x2="78523" y2="80569"/>
                        <a14:backgroundMark x1="19597" y1="40758" x2="19597" y2="40758"/>
                      </a14:backgroundRemoval>
                    </a14:imgEffect>
                  </a14:imgLayer>
                </a14:imgProps>
              </a:ext>
            </a:extLst>
          </a:blip>
          <a:stretch>
            <a:fillRect/>
          </a:stretch>
        </p:blipFill>
        <p:spPr>
          <a:xfrm>
            <a:off x="2547937" y="1769975"/>
            <a:ext cx="7096125" cy="2009775"/>
          </a:xfrm>
          <a:prstGeom prst="rect">
            <a:avLst/>
          </a:prstGeom>
        </p:spPr>
      </p:pic>
    </p:spTree>
    <p:extLst>
      <p:ext uri="{BB962C8B-B14F-4D97-AF65-F5344CB8AC3E}">
        <p14:creationId xmlns:p14="http://schemas.microsoft.com/office/powerpoint/2010/main" val="11878999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2151528" y="365125"/>
            <a:ext cx="9202271" cy="1325563"/>
          </a:xfrm>
        </p:spPr>
        <p:txBody>
          <a:bodyPr/>
          <a:lstStyle/>
          <a:p>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實驗設計</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固定</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20" name="群組 19"/>
          <p:cNvGrpSpPr/>
          <p:nvPr/>
        </p:nvGrpSpPr>
        <p:grpSpPr>
          <a:xfrm>
            <a:off x="477742" y="2042412"/>
            <a:ext cx="2309551" cy="1308055"/>
            <a:chOff x="716281" y="2371898"/>
            <a:chExt cx="2309551" cy="1308055"/>
          </a:xfrm>
        </p:grpSpPr>
        <p:pic>
          <p:nvPicPr>
            <p:cNvPr id="8" name="圖片 7"/>
            <p:cNvPicPr>
              <a:picLocks noChangeAspect="1"/>
            </p:cNvPicPr>
            <p:nvPr/>
          </p:nvPicPr>
          <p:blipFill>
            <a:blip r:embed="rId3">
              <a:extLst>
                <a:ext uri="{BEBA8EAE-BF5A-486C-A8C5-ECC9F3942E4B}">
                  <a14:imgProps xmlns:a14="http://schemas.microsoft.com/office/drawing/2010/main">
                    <a14:imgLayer r:embed="rId4">
                      <a14:imgEffect>
                        <a14:backgroundRemoval t="6000" b="94000" l="2250" r="98250"/>
                      </a14:imgEffect>
                    </a14:imgLayer>
                  </a14:imgProps>
                </a:ext>
              </a:extLst>
            </a:blip>
            <a:stretch>
              <a:fillRect/>
            </a:stretch>
          </p:blipFill>
          <p:spPr>
            <a:xfrm>
              <a:off x="716281" y="2371898"/>
              <a:ext cx="1221048" cy="915786"/>
            </a:xfrm>
            <a:prstGeom prst="rect">
              <a:avLst/>
            </a:prstGeom>
          </p:spPr>
        </p:pic>
        <p:pic>
          <p:nvPicPr>
            <p:cNvPr id="9" name="圖片 8"/>
            <p:cNvPicPr>
              <a:picLocks noChangeAspect="1"/>
            </p:cNvPicPr>
            <p:nvPr/>
          </p:nvPicPr>
          <p:blipFill>
            <a:blip r:embed="rId5">
              <a:extLst>
                <a:ext uri="{BEBA8EAE-BF5A-486C-A8C5-ECC9F3942E4B}">
                  <a14:imgProps xmlns:a14="http://schemas.microsoft.com/office/drawing/2010/main">
                    <a14:imgLayer r:embed="rId6">
                      <a14:imgEffect>
                        <a14:backgroundRemoval t="1852" b="100000" l="5983" r="98291"/>
                      </a14:imgEffect>
                    </a14:imgLayer>
                  </a14:imgProps>
                </a:ext>
              </a:extLst>
            </a:blip>
            <a:stretch>
              <a:fillRect/>
            </a:stretch>
          </p:blipFill>
          <p:spPr>
            <a:xfrm rot="587374">
              <a:off x="781070" y="2839910"/>
              <a:ext cx="910046" cy="840043"/>
            </a:xfrm>
            <a:prstGeom prst="rect">
              <a:avLst/>
            </a:prstGeom>
          </p:spPr>
        </p:pic>
        <p:pic>
          <p:nvPicPr>
            <p:cNvPr id="10" name="圖片 9"/>
            <p:cNvPicPr>
              <a:picLocks noChangeAspect="1"/>
            </p:cNvPicPr>
            <p:nvPr/>
          </p:nvPicPr>
          <p:blipFill>
            <a:blip r:embed="rId7">
              <a:extLst>
                <a:ext uri="{BEBA8EAE-BF5A-486C-A8C5-ECC9F3942E4B}">
                  <a14:imgProps xmlns:a14="http://schemas.microsoft.com/office/drawing/2010/main">
                    <a14:imgLayer r:embed="rId8">
                      <a14:imgEffect>
                        <a14:backgroundRemoval t="3429" b="97714" l="3115" r="48689"/>
                      </a14:imgEffect>
                    </a14:imgLayer>
                  </a14:imgProps>
                </a:ext>
              </a:extLst>
            </a:blip>
            <a:stretch>
              <a:fillRect/>
            </a:stretch>
          </p:blipFill>
          <p:spPr>
            <a:xfrm rot="20474308">
              <a:off x="1262322" y="2543400"/>
              <a:ext cx="1763510" cy="1011850"/>
            </a:xfrm>
            <a:prstGeom prst="rect">
              <a:avLst/>
            </a:prstGeom>
          </p:spPr>
        </p:pic>
      </p:grpSp>
      <p:sp>
        <p:nvSpPr>
          <p:cNvPr id="11" name="向右箭號 10"/>
          <p:cNvSpPr/>
          <p:nvPr/>
        </p:nvSpPr>
        <p:spPr>
          <a:xfrm>
            <a:off x="1947540" y="2584157"/>
            <a:ext cx="537046" cy="2454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4" name="流程圖: 替代程序 13"/>
          <p:cNvSpPr/>
          <p:nvPr/>
        </p:nvSpPr>
        <p:spPr>
          <a:xfrm>
            <a:off x="2613708" y="1996032"/>
            <a:ext cx="2726763" cy="155497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500" dirty="0">
                <a:solidFill>
                  <a:prstClr val="white"/>
                </a:solidFill>
                <a:latin typeface="Times New Roman" panose="02020603050405020304" pitchFamily="18" charset="0"/>
                <a:ea typeface="標楷體" panose="03000509000000000000" pitchFamily="65" charset="-120"/>
                <a:cs typeface="Times New Roman" panose="02020603050405020304" pitchFamily="18" charset="0"/>
              </a:rPr>
              <a:t>4%</a:t>
            </a:r>
            <a:r>
              <a:rPr lang="zh-TW" altLang="en-US" sz="2500" dirty="0">
                <a:solidFill>
                  <a:prstClr val="white"/>
                </a:solidFill>
                <a:latin typeface="Times New Roman" panose="02020603050405020304" pitchFamily="18" charset="0"/>
                <a:ea typeface="標楷體" panose="03000509000000000000" pitchFamily="65" charset="-120"/>
                <a:cs typeface="Times New Roman" panose="02020603050405020304" pitchFamily="18" charset="0"/>
              </a:rPr>
              <a:t>多聚甲醛溶液</a:t>
            </a:r>
            <a:endParaRPr lang="en-US" altLang="zh-TW" sz="2500" dirty="0">
              <a:solidFill>
                <a:prstClr val="white"/>
              </a:solidFill>
              <a:latin typeface="Times New Roman" panose="02020603050405020304" pitchFamily="18" charset="0"/>
              <a:ea typeface="標楷體" panose="03000509000000000000" pitchFamily="65" charset="-120"/>
              <a:cs typeface="Times New Roman" panose="02020603050405020304" pitchFamily="18" charset="0"/>
            </a:endParaRPr>
          </a:p>
          <a:p>
            <a:pPr algn="ctr"/>
            <a:r>
              <a:rPr lang="zh-TW" altLang="en-US" sz="2500" dirty="0">
                <a:solidFill>
                  <a:prstClr val="white"/>
                </a:solidFill>
                <a:latin typeface="Times New Roman" panose="02020603050405020304" pitchFamily="18" charset="0"/>
                <a:ea typeface="標楷體" panose="03000509000000000000" pitchFamily="65" charset="-120"/>
                <a:cs typeface="Times New Roman" panose="02020603050405020304" pitchFamily="18" charset="0"/>
              </a:rPr>
              <a:t>搖晃</a:t>
            </a:r>
            <a:r>
              <a:rPr lang="en-US" altLang="zh-TW" sz="2500" dirty="0">
                <a:solidFill>
                  <a:prstClr val="white"/>
                </a:solidFill>
                <a:latin typeface="Times New Roman" panose="02020603050405020304" pitchFamily="18" charset="0"/>
                <a:ea typeface="標楷體" panose="03000509000000000000" pitchFamily="65" charset="-120"/>
                <a:cs typeface="Times New Roman" panose="02020603050405020304" pitchFamily="18" charset="0"/>
              </a:rPr>
              <a:t>16</a:t>
            </a:r>
            <a:r>
              <a:rPr lang="zh-TW" altLang="en-US" sz="2500" dirty="0">
                <a:solidFill>
                  <a:prstClr val="white"/>
                </a:solidFill>
                <a:latin typeface="Times New Roman" panose="02020603050405020304" pitchFamily="18" charset="0"/>
                <a:ea typeface="標楷體" panose="03000509000000000000" pitchFamily="65" charset="-120"/>
                <a:cs typeface="Times New Roman" panose="02020603050405020304" pitchFamily="18" charset="0"/>
              </a:rPr>
              <a:t>小時</a:t>
            </a:r>
            <a:endParaRPr lang="zh-TW" altLang="en-US" sz="2500" dirty="0">
              <a:solidFill>
                <a:prstClr val="white"/>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6" name="向右箭號 15"/>
          <p:cNvSpPr/>
          <p:nvPr/>
        </p:nvSpPr>
        <p:spPr>
          <a:xfrm>
            <a:off x="5469593" y="2584157"/>
            <a:ext cx="537046" cy="2454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7" name="流程圖: 替代程序 16"/>
          <p:cNvSpPr/>
          <p:nvPr/>
        </p:nvSpPr>
        <p:spPr>
          <a:xfrm>
            <a:off x="6135762" y="1996031"/>
            <a:ext cx="2260800" cy="155497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500">
                <a:solidFill>
                  <a:prstClr val="white"/>
                </a:solidFill>
                <a:latin typeface="Times New Roman" panose="02020603050405020304" pitchFamily="18" charset="0"/>
                <a:ea typeface="標楷體" panose="03000509000000000000" pitchFamily="65" charset="-120"/>
                <a:cs typeface="Times New Roman" panose="02020603050405020304" pitchFamily="18" charset="0"/>
              </a:rPr>
              <a:t>15%</a:t>
            </a:r>
            <a:r>
              <a:rPr lang="zh-TW" altLang="en-US" sz="2500">
                <a:solidFill>
                  <a:prstClr val="white"/>
                </a:solidFill>
                <a:latin typeface="Times New Roman" panose="02020603050405020304" pitchFamily="18" charset="0"/>
                <a:ea typeface="標楷體" panose="03000509000000000000" pitchFamily="65" charset="-120"/>
                <a:cs typeface="Times New Roman" panose="02020603050405020304" pitchFamily="18" charset="0"/>
              </a:rPr>
              <a:t>糖</a:t>
            </a:r>
            <a:r>
              <a:rPr lang="zh-TW" altLang="en-US" sz="2500">
                <a:solidFill>
                  <a:prstClr val="white"/>
                </a:solidFill>
                <a:latin typeface="Times New Roman" panose="02020603050405020304" pitchFamily="18" charset="0"/>
                <a:ea typeface="標楷體" panose="03000509000000000000" pitchFamily="65" charset="-120"/>
                <a:cs typeface="Times New Roman" panose="02020603050405020304" pitchFamily="18" charset="0"/>
              </a:rPr>
              <a:t>水溶液</a:t>
            </a:r>
            <a:endParaRPr lang="en-US" altLang="zh-TW" sz="2500">
              <a:solidFill>
                <a:prstClr val="white"/>
              </a:solidFill>
              <a:latin typeface="Times New Roman" panose="02020603050405020304" pitchFamily="18" charset="0"/>
              <a:ea typeface="標楷體" panose="03000509000000000000" pitchFamily="65" charset="-120"/>
              <a:cs typeface="Times New Roman" panose="02020603050405020304" pitchFamily="18" charset="0"/>
            </a:endParaRPr>
          </a:p>
          <a:p>
            <a:pPr algn="ctr"/>
            <a:r>
              <a:rPr lang="zh-TW" altLang="en-US" sz="2500">
                <a:solidFill>
                  <a:prstClr val="white"/>
                </a:solidFill>
                <a:latin typeface="Times New Roman" panose="02020603050405020304" pitchFamily="18" charset="0"/>
                <a:ea typeface="標楷體" panose="03000509000000000000" pitchFamily="65" charset="-120"/>
                <a:cs typeface="Times New Roman" panose="02020603050405020304" pitchFamily="18" charset="0"/>
              </a:rPr>
              <a:t>搖晃</a:t>
            </a:r>
            <a:r>
              <a:rPr lang="en-US" altLang="zh-TW" sz="2500">
                <a:solidFill>
                  <a:prstClr val="white"/>
                </a:solidFill>
                <a:latin typeface="Times New Roman" panose="02020603050405020304" pitchFamily="18" charset="0"/>
                <a:ea typeface="標楷體" panose="03000509000000000000" pitchFamily="65" charset="-120"/>
                <a:cs typeface="Times New Roman" panose="02020603050405020304" pitchFamily="18" charset="0"/>
              </a:rPr>
              <a:t>1~2</a:t>
            </a:r>
            <a:r>
              <a:rPr lang="zh-TW" altLang="en-US" sz="2500">
                <a:solidFill>
                  <a:prstClr val="white"/>
                </a:solidFill>
                <a:latin typeface="Times New Roman" panose="02020603050405020304" pitchFamily="18" charset="0"/>
                <a:ea typeface="標楷體" panose="03000509000000000000" pitchFamily="65" charset="-120"/>
                <a:cs typeface="Times New Roman" panose="02020603050405020304" pitchFamily="18" charset="0"/>
              </a:rPr>
              <a:t>天</a:t>
            </a:r>
            <a:endParaRPr lang="zh-TW" altLang="en-US" sz="2500">
              <a:solidFill>
                <a:prstClr val="white"/>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8" name="向右箭號 17"/>
          <p:cNvSpPr/>
          <p:nvPr/>
        </p:nvSpPr>
        <p:spPr>
          <a:xfrm>
            <a:off x="8525683" y="2584155"/>
            <a:ext cx="537046" cy="3070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9" name="流程圖: 替代程序 18"/>
          <p:cNvSpPr/>
          <p:nvPr/>
        </p:nvSpPr>
        <p:spPr>
          <a:xfrm>
            <a:off x="9191850" y="1996030"/>
            <a:ext cx="2261062" cy="155497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500">
                <a:solidFill>
                  <a:prstClr val="white"/>
                </a:solidFill>
                <a:latin typeface="Times New Roman" panose="02020603050405020304" pitchFamily="18" charset="0"/>
                <a:ea typeface="標楷體" panose="03000509000000000000" pitchFamily="65" charset="-120"/>
                <a:cs typeface="Times New Roman" panose="02020603050405020304" pitchFamily="18" charset="0"/>
              </a:rPr>
              <a:t>30%</a:t>
            </a:r>
            <a:r>
              <a:rPr lang="zh-TW" altLang="en-US" sz="2500">
                <a:solidFill>
                  <a:prstClr val="white"/>
                </a:solidFill>
                <a:latin typeface="Times New Roman" panose="02020603050405020304" pitchFamily="18" charset="0"/>
                <a:ea typeface="標楷體" panose="03000509000000000000" pitchFamily="65" charset="-120"/>
                <a:cs typeface="Times New Roman" panose="02020603050405020304" pitchFamily="18" charset="0"/>
              </a:rPr>
              <a:t>糖</a:t>
            </a:r>
            <a:r>
              <a:rPr lang="zh-TW" altLang="en-US" sz="2500">
                <a:solidFill>
                  <a:prstClr val="white"/>
                </a:solidFill>
                <a:latin typeface="Times New Roman" panose="02020603050405020304" pitchFamily="18" charset="0"/>
                <a:ea typeface="標楷體" panose="03000509000000000000" pitchFamily="65" charset="-120"/>
                <a:cs typeface="Times New Roman" panose="02020603050405020304" pitchFamily="18" charset="0"/>
              </a:rPr>
              <a:t>水溶液</a:t>
            </a:r>
            <a:endParaRPr lang="en-US" altLang="zh-TW" sz="2500">
              <a:solidFill>
                <a:prstClr val="white"/>
              </a:solidFill>
              <a:latin typeface="Times New Roman" panose="02020603050405020304" pitchFamily="18" charset="0"/>
              <a:ea typeface="標楷體" panose="03000509000000000000" pitchFamily="65" charset="-120"/>
              <a:cs typeface="Times New Roman" panose="02020603050405020304" pitchFamily="18" charset="0"/>
            </a:endParaRPr>
          </a:p>
          <a:p>
            <a:pPr algn="ctr"/>
            <a:r>
              <a:rPr lang="zh-TW" altLang="en-US" sz="2500">
                <a:solidFill>
                  <a:prstClr val="white"/>
                </a:solidFill>
                <a:latin typeface="Times New Roman" panose="02020603050405020304" pitchFamily="18" charset="0"/>
                <a:ea typeface="標楷體" panose="03000509000000000000" pitchFamily="65" charset="-120"/>
                <a:cs typeface="Times New Roman" panose="02020603050405020304" pitchFamily="18" charset="0"/>
              </a:rPr>
              <a:t>搖晃</a:t>
            </a:r>
            <a:r>
              <a:rPr lang="en-US" altLang="zh-TW" sz="2500">
                <a:solidFill>
                  <a:prstClr val="white"/>
                </a:solidFill>
                <a:latin typeface="Times New Roman" panose="02020603050405020304" pitchFamily="18" charset="0"/>
                <a:ea typeface="標楷體" panose="03000509000000000000" pitchFamily="65" charset="-120"/>
                <a:cs typeface="Times New Roman" panose="02020603050405020304" pitchFamily="18" charset="0"/>
              </a:rPr>
              <a:t>1~2</a:t>
            </a:r>
            <a:r>
              <a:rPr lang="zh-TW" altLang="en-US" sz="2500">
                <a:solidFill>
                  <a:prstClr val="white"/>
                </a:solidFill>
                <a:latin typeface="Times New Roman" panose="02020603050405020304" pitchFamily="18" charset="0"/>
                <a:ea typeface="標楷體" panose="03000509000000000000" pitchFamily="65" charset="-120"/>
                <a:cs typeface="Times New Roman" panose="02020603050405020304" pitchFamily="18" charset="0"/>
              </a:rPr>
              <a:t>天</a:t>
            </a:r>
            <a:endParaRPr lang="zh-TW" altLang="en-US" sz="2500">
              <a:solidFill>
                <a:prstClr val="white"/>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4" name="文字方塊 23"/>
          <p:cNvSpPr txBox="1"/>
          <p:nvPr/>
        </p:nvSpPr>
        <p:spPr>
          <a:xfrm>
            <a:off x="2698620" y="4002157"/>
            <a:ext cx="3278109" cy="2062103"/>
          </a:xfrm>
          <a:prstGeom prst="rect">
            <a:avLst/>
          </a:prstGeom>
          <a:noFill/>
          <a:ln>
            <a:solidFill>
              <a:schemeClr val="tx1"/>
            </a:solidFill>
          </a:ln>
        </p:spPr>
        <p:txBody>
          <a:bodyPr wrap="square" rtlCol="0">
            <a:spAutoFit/>
          </a:bodyPr>
          <a:lstStyle/>
          <a:p>
            <a:r>
              <a:rPr lang="zh-TW" altLang="en-US" sz="32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目的</a:t>
            </a:r>
            <a:r>
              <a:rPr lang="en-US" altLang="zh-TW" sz="32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p>
          <a:p>
            <a:pPr marL="342900" indent="-342900">
              <a:buFont typeface="Arial" panose="020B0604020202020204" pitchFamily="34" charset="0"/>
              <a:buChar char="•"/>
            </a:pPr>
            <a:r>
              <a:rPr lang="zh-TW" altLang="en-US" sz="32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維持組織狀態，利於</a:t>
            </a:r>
            <a:r>
              <a:rPr lang="zh-TW" altLang="en-US" sz="3200" u="sng"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後續</a:t>
            </a:r>
            <a:r>
              <a:rPr lang="zh-TW" altLang="en-US" sz="3200" b="1" u="sng"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染色觀察</a:t>
            </a:r>
            <a:endParaRPr lang="zh-TW" altLang="en-US" sz="3200" b="1" u="sng"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 name="文字方塊 24"/>
          <p:cNvSpPr txBox="1"/>
          <p:nvPr/>
        </p:nvSpPr>
        <p:spPr>
          <a:xfrm>
            <a:off x="7317019" y="4002157"/>
            <a:ext cx="3609397" cy="2062103"/>
          </a:xfrm>
          <a:prstGeom prst="rect">
            <a:avLst/>
          </a:prstGeom>
          <a:noFill/>
          <a:ln>
            <a:solidFill>
              <a:schemeClr val="tx1"/>
            </a:solidFill>
          </a:ln>
        </p:spPr>
        <p:txBody>
          <a:bodyPr wrap="square" rtlCol="0">
            <a:spAutoFit/>
          </a:bodyPr>
          <a:lstStyle/>
          <a:p>
            <a:r>
              <a:rPr lang="zh-TW" altLang="en-US" sz="32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目的</a:t>
            </a:r>
            <a:r>
              <a:rPr lang="en-US" altLang="zh-TW" sz="32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p>
          <a:p>
            <a:pPr marL="342900" indent="-342900">
              <a:buFont typeface="Arial" panose="020B0604020202020204" pitchFamily="34" charset="0"/>
              <a:buChar char="•"/>
            </a:pPr>
            <a:r>
              <a:rPr lang="zh-TW" altLang="en-US" sz="32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保持組織含水量，利於</a:t>
            </a:r>
            <a:r>
              <a:rPr lang="zh-TW" altLang="en-US" sz="3200" u="sng"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維持軟組織</a:t>
            </a:r>
            <a:r>
              <a:rPr lang="zh-TW" altLang="en-US" sz="3200" b="1" u="sng"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細部結構</a:t>
            </a:r>
            <a:endParaRPr lang="zh-TW" altLang="en-US" sz="3200" b="1" u="sng"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59406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down)">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500"/>
                                        <p:tgtEl>
                                          <p:spTgt spid="1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down)">
                                      <p:cBhvr>
                                        <p:cTn id="26" dur="500"/>
                                        <p:tgtEl>
                                          <p:spTgt spid="18"/>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down)">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wipe(down)">
                                      <p:cBhvr>
                                        <p:cTn id="3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6" grpId="0" animBg="1"/>
      <p:bldP spid="17" grpId="0" animBg="1"/>
      <p:bldP spid="18" grpId="0" animBg="1"/>
      <p:bldP spid="19" grpId="0" animBg="1"/>
      <p:bldP spid="24" grpId="0" animBg="1"/>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2111188" y="365125"/>
            <a:ext cx="9242612" cy="1325563"/>
          </a:xfrm>
        </p:spPr>
        <p:txBody>
          <a:bodyPr/>
          <a:lstStyle/>
          <a:p>
            <a:r>
              <a:rPr lang="zh-TW" altLang="en-US">
                <a:latin typeface="Times New Roman" panose="02020603050405020304" pitchFamily="18" charset="0"/>
                <a:ea typeface="標楷體" panose="03000509000000000000" pitchFamily="65" charset="-120"/>
                <a:cs typeface="Times New Roman" panose="02020603050405020304" pitchFamily="18" charset="0"/>
              </a:rPr>
              <a:t>實驗設計</a:t>
            </a:r>
            <a:r>
              <a:rPr lang="en-US" altLang="zh-TW"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包埋、切片</a:t>
            </a:r>
            <a:endParaRPr lang="zh-TW"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向右箭號 3"/>
          <p:cNvSpPr/>
          <p:nvPr/>
        </p:nvSpPr>
        <p:spPr>
          <a:xfrm>
            <a:off x="534622" y="2544398"/>
            <a:ext cx="537046" cy="3070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流程圖: 替代程序 4"/>
          <p:cNvSpPr/>
          <p:nvPr/>
        </p:nvSpPr>
        <p:spPr>
          <a:xfrm>
            <a:off x="1200788" y="1956273"/>
            <a:ext cx="5816238" cy="155497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500">
                <a:solidFill>
                  <a:prstClr val="white"/>
                </a:solidFill>
                <a:latin typeface="Times New Roman" panose="02020603050405020304" pitchFamily="18" charset="0"/>
                <a:ea typeface="標楷體" panose="03000509000000000000" pitchFamily="65" charset="-120"/>
                <a:cs typeface="Times New Roman" panose="02020603050405020304" pitchFamily="18" charset="0"/>
              </a:rPr>
              <a:t>將器官裝入包埋盒中，</a:t>
            </a:r>
            <a:endParaRPr lang="en-US" altLang="zh-TW" sz="2500">
              <a:solidFill>
                <a:prstClr val="white"/>
              </a:solidFill>
              <a:latin typeface="Times New Roman" panose="02020603050405020304" pitchFamily="18" charset="0"/>
              <a:ea typeface="標楷體" panose="03000509000000000000" pitchFamily="65" charset="-120"/>
              <a:cs typeface="Times New Roman" panose="02020603050405020304" pitchFamily="18" charset="0"/>
            </a:endParaRPr>
          </a:p>
          <a:p>
            <a:pPr algn="ctr"/>
            <a:r>
              <a:rPr lang="zh-TW" altLang="en-US" sz="2500">
                <a:solidFill>
                  <a:prstClr val="white"/>
                </a:solidFill>
                <a:latin typeface="Times New Roman" panose="02020603050405020304" pitchFamily="18" charset="0"/>
                <a:ea typeface="標楷體" panose="03000509000000000000" pitchFamily="65" charset="-120"/>
                <a:cs typeface="Times New Roman" panose="02020603050405020304" pitchFamily="18" charset="0"/>
              </a:rPr>
              <a:t>並以冷凍包埋劑填充至器官完全被覆蓋</a:t>
            </a:r>
            <a:endParaRPr lang="zh-TW" altLang="en-US" sz="2500">
              <a:solidFill>
                <a:prstClr val="white"/>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 name="流程圖: 替代程序 7"/>
          <p:cNvSpPr/>
          <p:nvPr/>
        </p:nvSpPr>
        <p:spPr>
          <a:xfrm>
            <a:off x="7510135" y="3877782"/>
            <a:ext cx="3316891" cy="155497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500">
                <a:solidFill>
                  <a:prstClr val="white"/>
                </a:solidFill>
                <a:latin typeface="Times New Roman" panose="02020603050405020304" pitchFamily="18" charset="0"/>
                <a:ea typeface="標楷體" panose="03000509000000000000" pitchFamily="65" charset="-120"/>
                <a:cs typeface="Times New Roman" panose="02020603050405020304" pitchFamily="18" charset="0"/>
              </a:rPr>
              <a:t>以</a:t>
            </a:r>
            <a:r>
              <a:rPr lang="zh-TW" altLang="en-US" sz="2500">
                <a:solidFill>
                  <a:prstClr val="white"/>
                </a:solidFill>
                <a:latin typeface="Times New Roman" panose="02020603050405020304" pitchFamily="18" charset="0"/>
                <a:ea typeface="標楷體" panose="03000509000000000000" pitchFamily="65" charset="-120"/>
                <a:cs typeface="Times New Roman" panose="02020603050405020304" pitchFamily="18" charset="0"/>
              </a:rPr>
              <a:t>冷凍切片</a:t>
            </a:r>
            <a:endParaRPr lang="en-US" altLang="zh-TW" sz="2500">
              <a:solidFill>
                <a:prstClr val="white"/>
              </a:solidFill>
              <a:latin typeface="Times New Roman" panose="02020603050405020304" pitchFamily="18" charset="0"/>
              <a:ea typeface="標楷體" panose="03000509000000000000" pitchFamily="65" charset="-120"/>
              <a:cs typeface="Times New Roman" panose="02020603050405020304" pitchFamily="18" charset="0"/>
            </a:endParaRPr>
          </a:p>
          <a:p>
            <a:pPr algn="ctr"/>
            <a:r>
              <a:rPr lang="zh-TW" altLang="en-US" sz="2500">
                <a:solidFill>
                  <a:prstClr val="white"/>
                </a:solidFill>
                <a:latin typeface="Times New Roman" panose="02020603050405020304" pitchFamily="18" charset="0"/>
                <a:ea typeface="標楷體" panose="03000509000000000000" pitchFamily="65" charset="-120"/>
                <a:cs typeface="Times New Roman" panose="02020603050405020304" pitchFamily="18" charset="0"/>
              </a:rPr>
              <a:t>切出</a:t>
            </a:r>
            <a:r>
              <a:rPr lang="en-US" altLang="zh-TW" sz="2500">
                <a:solidFill>
                  <a:prstClr val="white"/>
                </a:solidFill>
                <a:latin typeface="Times New Roman" panose="02020603050405020304" pitchFamily="18" charset="0"/>
                <a:ea typeface="標楷體" panose="03000509000000000000" pitchFamily="65" charset="-120"/>
                <a:cs typeface="Times New Roman" panose="02020603050405020304" pitchFamily="18" charset="0"/>
              </a:rPr>
              <a:t>10</a:t>
            </a:r>
            <a:r>
              <a:rPr lang="zh-TW" altLang="en-US" sz="2500">
                <a:solidFill>
                  <a:prstClr val="white"/>
                </a:solidFill>
                <a:latin typeface="Times New Roman" panose="02020603050405020304" pitchFamily="18" charset="0"/>
                <a:ea typeface="標楷體" panose="03000509000000000000" pitchFamily="65" charset="-120"/>
                <a:cs typeface="Times New Roman" panose="02020603050405020304" pitchFamily="18" charset="0"/>
              </a:rPr>
              <a:t>微米寬的樣</a:t>
            </a:r>
            <a:r>
              <a:rPr lang="zh-TW" altLang="en-US" sz="2500">
                <a:solidFill>
                  <a:prstClr val="white"/>
                </a:solidFill>
                <a:latin typeface="Times New Roman" panose="02020603050405020304" pitchFamily="18" charset="0"/>
                <a:ea typeface="標楷體" panose="03000509000000000000" pitchFamily="65" charset="-120"/>
                <a:cs typeface="Times New Roman" panose="02020603050405020304" pitchFamily="18" charset="0"/>
              </a:rPr>
              <a:t>本</a:t>
            </a:r>
            <a:endParaRPr lang="en-US" altLang="zh-TW" sz="2500">
              <a:solidFill>
                <a:prstClr val="white"/>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4" name="文字方塊 13"/>
          <p:cNvSpPr txBox="1"/>
          <p:nvPr/>
        </p:nvSpPr>
        <p:spPr>
          <a:xfrm>
            <a:off x="7707958" y="2159308"/>
            <a:ext cx="3682283" cy="1077218"/>
          </a:xfrm>
          <a:prstGeom prst="rect">
            <a:avLst/>
          </a:prstGeom>
          <a:noFill/>
          <a:ln>
            <a:solidFill>
              <a:schemeClr val="tx1"/>
            </a:solidFill>
          </a:ln>
        </p:spPr>
        <p:txBody>
          <a:bodyPr wrap="square" rtlCol="0">
            <a:spAutoFit/>
          </a:bodyPr>
          <a:lstStyle/>
          <a:p>
            <a:r>
              <a:rPr lang="zh-TW" altLang="en-US" sz="32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目的</a:t>
            </a:r>
            <a:r>
              <a:rPr lang="en-US" altLang="zh-TW" sz="32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p>
          <a:p>
            <a:pPr marL="457200" indent="-457200">
              <a:buFont typeface="Arial" panose="020B0604020202020204" pitchFamily="34" charset="0"/>
              <a:buChar char="•"/>
            </a:pPr>
            <a:r>
              <a:rPr lang="zh-TW" altLang="en-US" sz="32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保存</a:t>
            </a:r>
            <a:r>
              <a:rPr lang="zh-TW" altLang="en-US" sz="32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樣本</a:t>
            </a:r>
            <a:endParaRPr lang="en-US" altLang="zh-TW" sz="320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4" name="向右箭號 23"/>
          <p:cNvSpPr/>
          <p:nvPr/>
        </p:nvSpPr>
        <p:spPr>
          <a:xfrm>
            <a:off x="1714066" y="4469234"/>
            <a:ext cx="537046" cy="3070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 name="流程圖: 替代程序 24"/>
          <p:cNvSpPr/>
          <p:nvPr/>
        </p:nvSpPr>
        <p:spPr>
          <a:xfrm>
            <a:off x="2565762" y="3877782"/>
            <a:ext cx="3106168" cy="155497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500">
                <a:solidFill>
                  <a:prstClr val="white"/>
                </a:solidFill>
                <a:latin typeface="Times New Roman" panose="02020603050405020304" pitchFamily="18" charset="0"/>
                <a:ea typeface="標楷體" panose="03000509000000000000" pitchFamily="65" charset="-120"/>
                <a:cs typeface="Times New Roman" panose="02020603050405020304" pitchFamily="18" charset="0"/>
              </a:rPr>
              <a:t>放入</a:t>
            </a:r>
            <a:r>
              <a:rPr lang="en-US" altLang="zh-TW" sz="2500">
                <a:solidFill>
                  <a:prstClr val="white"/>
                </a:solidFill>
                <a:latin typeface="Times New Roman" panose="02020603050405020304" pitchFamily="18" charset="0"/>
                <a:ea typeface="標楷體" panose="03000509000000000000" pitchFamily="65" charset="-120"/>
                <a:cs typeface="Times New Roman" panose="02020603050405020304" pitchFamily="18" charset="0"/>
              </a:rPr>
              <a:t>-80℃</a:t>
            </a:r>
            <a:r>
              <a:rPr lang="zh-TW" altLang="en-US" sz="2500">
                <a:solidFill>
                  <a:prstClr val="white"/>
                </a:solidFill>
                <a:latin typeface="Times New Roman" panose="02020603050405020304" pitchFamily="18" charset="0"/>
                <a:ea typeface="標楷體" panose="03000509000000000000" pitchFamily="65" charset="-120"/>
                <a:cs typeface="Times New Roman" panose="02020603050405020304" pitchFamily="18" charset="0"/>
              </a:rPr>
              <a:t>冰箱中，使冷凍包埋劑凝固</a:t>
            </a:r>
            <a:endParaRPr lang="zh-TW" altLang="en-US" sz="2500">
              <a:solidFill>
                <a:prstClr val="white"/>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7" name="向右箭號 26"/>
          <p:cNvSpPr/>
          <p:nvPr/>
        </p:nvSpPr>
        <p:spPr>
          <a:xfrm>
            <a:off x="5915004" y="4469234"/>
            <a:ext cx="1380317" cy="3070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70990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500"/>
                                        <p:tgtEl>
                                          <p:spTgt spid="2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down)">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down)">
                                      <p:cBhvr>
                                        <p:cTn id="20" dur="500"/>
                                        <p:tgtEl>
                                          <p:spTgt spid="27"/>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24" grpId="0" animBg="1"/>
      <p:bldP spid="25" grpId="0" animBg="1"/>
      <p:bldP spid="2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2111188" y="365125"/>
            <a:ext cx="9242612" cy="1325563"/>
          </a:xfrm>
        </p:spPr>
        <p: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實驗設計</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-H&amp;E</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染色</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向右箭號 3"/>
          <p:cNvSpPr/>
          <p:nvPr/>
        </p:nvSpPr>
        <p:spPr>
          <a:xfrm>
            <a:off x="271060" y="2604033"/>
            <a:ext cx="537046" cy="2454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流程圖: 替代程序 4"/>
          <p:cNvSpPr/>
          <p:nvPr/>
        </p:nvSpPr>
        <p:spPr>
          <a:xfrm>
            <a:off x="943855" y="1949288"/>
            <a:ext cx="2018006" cy="155497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500">
                <a:solidFill>
                  <a:prstClr val="white"/>
                </a:solidFill>
                <a:latin typeface="Times New Roman" panose="02020603050405020304" pitchFamily="18" charset="0"/>
                <a:ea typeface="標楷體" panose="03000509000000000000" pitchFamily="65" charset="-120"/>
                <a:cs typeface="Times New Roman" panose="02020603050405020304" pitchFamily="18" charset="0"/>
              </a:rPr>
              <a:t>以等張溶液清洗玻片</a:t>
            </a:r>
            <a:endParaRPr lang="zh-TW" altLang="en-US" sz="2500">
              <a:solidFill>
                <a:prstClr val="white"/>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 name="向右箭號 5"/>
          <p:cNvSpPr/>
          <p:nvPr/>
        </p:nvSpPr>
        <p:spPr>
          <a:xfrm>
            <a:off x="3097610" y="2604033"/>
            <a:ext cx="537046" cy="2454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 name="流程圖: 替代程序 6"/>
          <p:cNvSpPr/>
          <p:nvPr/>
        </p:nvSpPr>
        <p:spPr>
          <a:xfrm>
            <a:off x="3770405" y="1949287"/>
            <a:ext cx="4280290" cy="155497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500">
                <a:solidFill>
                  <a:prstClr val="white"/>
                </a:solidFill>
                <a:latin typeface="Times New Roman" panose="02020603050405020304" pitchFamily="18" charset="0"/>
                <a:ea typeface="標楷體" panose="03000509000000000000" pitchFamily="65" charset="-120"/>
                <a:cs typeface="Times New Roman" panose="02020603050405020304" pitchFamily="18" charset="0"/>
              </a:rPr>
              <a:t>將玻片浸入</a:t>
            </a:r>
            <a:r>
              <a:rPr lang="en-US" altLang="zh-TW" sz="2500">
                <a:solidFill>
                  <a:prstClr val="white"/>
                </a:solidFill>
                <a:latin typeface="Times New Roman" panose="02020603050405020304" pitchFamily="18" charset="0"/>
                <a:ea typeface="標楷體" panose="03000509000000000000" pitchFamily="65" charset="-120"/>
                <a:cs typeface="Times New Roman" panose="02020603050405020304" pitchFamily="18" charset="0"/>
              </a:rPr>
              <a:t>Hematoxylin</a:t>
            </a:r>
            <a:r>
              <a:rPr lang="zh-TW" altLang="en-US" sz="2500">
                <a:solidFill>
                  <a:prstClr val="white"/>
                </a:solidFill>
                <a:latin typeface="Times New Roman" panose="02020603050405020304" pitchFamily="18" charset="0"/>
                <a:ea typeface="標楷體" panose="03000509000000000000" pitchFamily="65" charset="-120"/>
                <a:cs typeface="Times New Roman" panose="02020603050405020304" pitchFamily="18" charset="0"/>
              </a:rPr>
              <a:t>溶液</a:t>
            </a:r>
            <a:r>
              <a:rPr lang="en-US" altLang="zh-TW" sz="2500">
                <a:solidFill>
                  <a:prstClr val="white"/>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sz="2500">
                <a:solidFill>
                  <a:prstClr val="white"/>
                </a:solidFill>
                <a:latin typeface="Times New Roman" panose="02020603050405020304" pitchFamily="18" charset="0"/>
                <a:ea typeface="標楷體" panose="03000509000000000000" pitchFamily="65" charset="-120"/>
                <a:cs typeface="Times New Roman" panose="02020603050405020304" pitchFamily="18" charset="0"/>
              </a:rPr>
              <a:t>分鐘</a:t>
            </a:r>
            <a:endParaRPr lang="zh-TW" altLang="en-US" sz="2500">
              <a:solidFill>
                <a:prstClr val="white"/>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 name="向右箭號 7"/>
          <p:cNvSpPr/>
          <p:nvPr/>
        </p:nvSpPr>
        <p:spPr>
          <a:xfrm>
            <a:off x="8186444" y="2604031"/>
            <a:ext cx="537046" cy="2454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9" name="流程圖: 替代程序 8"/>
          <p:cNvSpPr/>
          <p:nvPr/>
        </p:nvSpPr>
        <p:spPr>
          <a:xfrm>
            <a:off x="8859239" y="1949287"/>
            <a:ext cx="2902065" cy="155497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500">
                <a:solidFill>
                  <a:prstClr val="white"/>
                </a:solidFill>
                <a:latin typeface="Times New Roman" panose="02020603050405020304" pitchFamily="18" charset="0"/>
                <a:ea typeface="標楷體" panose="03000509000000000000" pitchFamily="65" charset="-120"/>
                <a:cs typeface="Times New Roman" panose="02020603050405020304" pitchFamily="18" charset="0"/>
              </a:rPr>
              <a:t>以等張溶液清洗掉多餘的染劑</a:t>
            </a:r>
            <a:endParaRPr lang="zh-TW" altLang="en-US" sz="2500">
              <a:solidFill>
                <a:prstClr val="white"/>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8" name="文字方塊 17"/>
          <p:cNvSpPr txBox="1"/>
          <p:nvPr/>
        </p:nvSpPr>
        <p:spPr>
          <a:xfrm>
            <a:off x="4038912" y="3995531"/>
            <a:ext cx="3832879" cy="1077218"/>
          </a:xfrm>
          <a:prstGeom prst="rect">
            <a:avLst/>
          </a:prstGeom>
          <a:noFill/>
          <a:ln>
            <a:solidFill>
              <a:schemeClr val="tx1"/>
            </a:solidFill>
          </a:ln>
        </p:spPr>
        <p:txBody>
          <a:bodyPr wrap="square" rtlCol="0">
            <a:spAutoFit/>
          </a:bodyPr>
          <a:lstStyle/>
          <a:p>
            <a:r>
              <a:rPr lang="zh-TW" altLang="en-US" sz="32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目的</a:t>
            </a:r>
            <a:r>
              <a:rPr lang="en-US" altLang="zh-TW" sz="32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p>
          <a:p>
            <a:pPr marL="342900" indent="-342900">
              <a:buFont typeface="Arial" panose="020B0604020202020204" pitchFamily="34" charset="0"/>
              <a:buChar char="•"/>
            </a:pPr>
            <a:r>
              <a:rPr lang="zh-TW" altLang="en-US" sz="32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染細胞</a:t>
            </a:r>
            <a:r>
              <a:rPr lang="zh-TW" altLang="en-US" sz="32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核</a:t>
            </a:r>
            <a:r>
              <a:rPr lang="en-US" altLang="zh-TW" sz="32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32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深</a:t>
            </a:r>
            <a:r>
              <a:rPr lang="zh-TW" altLang="en-US" sz="32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藍</a:t>
            </a:r>
            <a:r>
              <a:rPr lang="zh-TW" altLang="en-US" sz="32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色</a:t>
            </a:r>
            <a:r>
              <a:rPr lang="en-US" altLang="zh-TW" sz="32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3200" b="1" u="sng">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884190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down)">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2097740" y="365125"/>
            <a:ext cx="9256059" cy="1325563"/>
          </a:xfrm>
        </p:spPr>
        <p: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實驗設計</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染色</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 name="向右箭號 9"/>
          <p:cNvSpPr/>
          <p:nvPr/>
        </p:nvSpPr>
        <p:spPr>
          <a:xfrm>
            <a:off x="230151" y="2404459"/>
            <a:ext cx="537046" cy="2454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1" name="流程圖: 替代程序 10"/>
          <p:cNvSpPr/>
          <p:nvPr/>
        </p:nvSpPr>
        <p:spPr>
          <a:xfrm>
            <a:off x="817958" y="1813431"/>
            <a:ext cx="3624308" cy="155497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500" dirty="0">
                <a:solidFill>
                  <a:prstClr val="white"/>
                </a:solidFill>
                <a:latin typeface="Times New Roman" panose="02020603050405020304" pitchFamily="18" charset="0"/>
                <a:ea typeface="標楷體" panose="03000509000000000000" pitchFamily="65" charset="-120"/>
                <a:cs typeface="Times New Roman" panose="02020603050405020304" pitchFamily="18" charset="0"/>
              </a:rPr>
              <a:t>將玻片浸入</a:t>
            </a:r>
            <a:r>
              <a:rPr lang="en-US" altLang="zh-TW" sz="2500" dirty="0">
                <a:solidFill>
                  <a:prstClr val="white"/>
                </a:solidFill>
                <a:latin typeface="Times New Roman" panose="02020603050405020304" pitchFamily="18" charset="0"/>
                <a:ea typeface="標楷體" panose="03000509000000000000" pitchFamily="65" charset="-120"/>
                <a:cs typeface="Times New Roman" panose="02020603050405020304" pitchFamily="18" charset="0"/>
              </a:rPr>
              <a:t>Eosin</a:t>
            </a:r>
          </a:p>
          <a:p>
            <a:pPr algn="ctr"/>
            <a:r>
              <a:rPr lang="zh-TW" altLang="en-US" sz="2500" dirty="0">
                <a:solidFill>
                  <a:prstClr val="white"/>
                </a:solidFill>
                <a:latin typeface="Times New Roman" panose="02020603050405020304" pitchFamily="18" charset="0"/>
                <a:ea typeface="標楷體" panose="03000509000000000000" pitchFamily="65" charset="-120"/>
                <a:cs typeface="Times New Roman" panose="02020603050405020304" pitchFamily="18" charset="0"/>
              </a:rPr>
              <a:t>溶液</a:t>
            </a:r>
            <a:r>
              <a:rPr lang="en-US" altLang="zh-TW" sz="2500" dirty="0">
                <a:solidFill>
                  <a:prstClr val="white"/>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500" dirty="0">
                <a:solidFill>
                  <a:prstClr val="white"/>
                </a:solidFill>
                <a:latin typeface="Times New Roman" panose="02020603050405020304" pitchFamily="18" charset="0"/>
                <a:ea typeface="標楷體" panose="03000509000000000000" pitchFamily="65" charset="-120"/>
                <a:cs typeface="Times New Roman" panose="02020603050405020304" pitchFamily="18" charset="0"/>
              </a:rPr>
              <a:t>分鐘</a:t>
            </a:r>
            <a:endParaRPr lang="zh-TW" altLang="en-US" sz="2500" dirty="0">
              <a:solidFill>
                <a:prstClr val="white"/>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2" name="向右箭號 11"/>
          <p:cNvSpPr/>
          <p:nvPr/>
        </p:nvSpPr>
        <p:spPr>
          <a:xfrm>
            <a:off x="4552384" y="2404459"/>
            <a:ext cx="433024" cy="2454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3" name="流程圖: 替代程序 12"/>
          <p:cNvSpPr/>
          <p:nvPr/>
        </p:nvSpPr>
        <p:spPr>
          <a:xfrm>
            <a:off x="5095526" y="1813431"/>
            <a:ext cx="2922302" cy="155497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500">
                <a:solidFill>
                  <a:prstClr val="white"/>
                </a:solidFill>
                <a:latin typeface="Times New Roman" panose="02020603050405020304" pitchFamily="18" charset="0"/>
                <a:ea typeface="標楷體" panose="03000509000000000000" pitchFamily="65" charset="-120"/>
                <a:cs typeface="Times New Roman" panose="02020603050405020304" pitchFamily="18" charset="0"/>
              </a:rPr>
              <a:t>以等張溶液清洗掉多餘的染劑</a:t>
            </a:r>
            <a:endParaRPr lang="zh-TW" altLang="en-US" sz="2500">
              <a:solidFill>
                <a:prstClr val="white"/>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4" name="向右箭號 13"/>
          <p:cNvSpPr/>
          <p:nvPr/>
        </p:nvSpPr>
        <p:spPr>
          <a:xfrm>
            <a:off x="8127946" y="2404459"/>
            <a:ext cx="537046" cy="2454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5" name="流程圖: 替代程序 14"/>
          <p:cNvSpPr/>
          <p:nvPr/>
        </p:nvSpPr>
        <p:spPr>
          <a:xfrm>
            <a:off x="8775110" y="1813431"/>
            <a:ext cx="1116779" cy="155497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500">
                <a:solidFill>
                  <a:prstClr val="white"/>
                </a:solidFill>
                <a:latin typeface="Times New Roman" panose="02020603050405020304" pitchFamily="18" charset="0"/>
                <a:ea typeface="標楷體" panose="03000509000000000000" pitchFamily="65" charset="-120"/>
                <a:cs typeface="Times New Roman" panose="02020603050405020304" pitchFamily="18" charset="0"/>
              </a:rPr>
              <a:t>脫</a:t>
            </a:r>
            <a:r>
              <a:rPr lang="zh-TW" altLang="en-US" sz="2500">
                <a:solidFill>
                  <a:prstClr val="white"/>
                </a:solidFill>
                <a:latin typeface="Times New Roman" panose="02020603050405020304" pitchFamily="18" charset="0"/>
                <a:ea typeface="標楷體" panose="03000509000000000000" pitchFamily="65" charset="-120"/>
                <a:cs typeface="Times New Roman" panose="02020603050405020304" pitchFamily="18" charset="0"/>
              </a:rPr>
              <a:t>水</a:t>
            </a:r>
          </a:p>
        </p:txBody>
      </p:sp>
      <p:sp>
        <p:nvSpPr>
          <p:cNvPr id="16" name="向右箭號 15"/>
          <p:cNvSpPr/>
          <p:nvPr/>
        </p:nvSpPr>
        <p:spPr>
          <a:xfrm>
            <a:off x="10002007" y="2468175"/>
            <a:ext cx="537046" cy="2454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7" name="流程圖: 替代程序 16"/>
          <p:cNvSpPr/>
          <p:nvPr/>
        </p:nvSpPr>
        <p:spPr>
          <a:xfrm>
            <a:off x="10649171" y="1813431"/>
            <a:ext cx="1084857" cy="155497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500">
                <a:solidFill>
                  <a:prstClr val="white"/>
                </a:solidFill>
                <a:latin typeface="Times New Roman" panose="02020603050405020304" pitchFamily="18" charset="0"/>
                <a:ea typeface="標楷體" panose="03000509000000000000" pitchFamily="65" charset="-120"/>
                <a:cs typeface="Times New Roman" panose="02020603050405020304" pitchFamily="18" charset="0"/>
              </a:rPr>
              <a:t>封片</a:t>
            </a:r>
            <a:endParaRPr lang="zh-TW" altLang="en-US" sz="2500">
              <a:solidFill>
                <a:prstClr val="white"/>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8" name="文字方塊 17"/>
          <p:cNvSpPr txBox="1"/>
          <p:nvPr/>
        </p:nvSpPr>
        <p:spPr>
          <a:xfrm>
            <a:off x="719505" y="3823253"/>
            <a:ext cx="3832879" cy="1077218"/>
          </a:xfrm>
          <a:prstGeom prst="rect">
            <a:avLst/>
          </a:prstGeom>
          <a:noFill/>
          <a:ln>
            <a:solidFill>
              <a:schemeClr val="tx1"/>
            </a:solidFill>
          </a:ln>
        </p:spPr>
        <p:txBody>
          <a:bodyPr wrap="square" rtlCol="0">
            <a:spAutoFit/>
          </a:bodyPr>
          <a:lstStyle/>
          <a:p>
            <a:r>
              <a:rPr lang="zh-TW" altLang="en-US" sz="32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目的</a:t>
            </a:r>
            <a:r>
              <a:rPr lang="en-US" altLang="zh-TW" sz="32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p>
          <a:p>
            <a:pPr marL="342900" indent="-342900">
              <a:buFont typeface="Arial" panose="020B0604020202020204" pitchFamily="34" charset="0"/>
              <a:buChar char="•"/>
            </a:pPr>
            <a:r>
              <a:rPr lang="zh-TW" altLang="en-US" sz="32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染細胞質</a:t>
            </a:r>
            <a:r>
              <a:rPr lang="en-US" altLang="zh-TW" sz="32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32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粉紅色</a:t>
            </a:r>
            <a:r>
              <a:rPr lang="en-US" altLang="zh-TW" sz="32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3200" b="1" u="sng">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9" name="文字方塊 18"/>
          <p:cNvSpPr txBox="1"/>
          <p:nvPr/>
        </p:nvSpPr>
        <p:spPr>
          <a:xfrm>
            <a:off x="9137636" y="3823253"/>
            <a:ext cx="2411633" cy="1569660"/>
          </a:xfrm>
          <a:prstGeom prst="rect">
            <a:avLst/>
          </a:prstGeom>
          <a:noFill/>
          <a:ln>
            <a:solidFill>
              <a:schemeClr val="tx1"/>
            </a:solidFill>
          </a:ln>
        </p:spPr>
        <p:txBody>
          <a:bodyPr wrap="square" rtlCol="0">
            <a:spAutoFit/>
          </a:bodyPr>
          <a:lstStyle/>
          <a:p>
            <a:r>
              <a:rPr lang="zh-TW" altLang="en-US" sz="32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目的</a:t>
            </a:r>
            <a:r>
              <a:rPr lang="en-US" altLang="zh-TW" sz="32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p>
          <a:p>
            <a:pPr marL="342900" indent="-342900">
              <a:buFont typeface="Arial" panose="020B0604020202020204" pitchFamily="34" charset="0"/>
              <a:buChar char="•"/>
            </a:pPr>
            <a:r>
              <a:rPr lang="zh-TW" altLang="en-US" sz="32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保存組織切片</a:t>
            </a:r>
            <a:endParaRPr lang="zh-TW" altLang="en-US" sz="32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991317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down)">
                                      <p:cBhvr>
                                        <p:cTn id="18" dur="500"/>
                                        <p:tgtEl>
                                          <p:spTgt spid="16"/>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down)">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2124634" y="365125"/>
            <a:ext cx="9229165" cy="1325563"/>
          </a:xfrm>
        </p:spPr>
        <p:txBody>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H&amp;E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染色</a:t>
            </a:r>
          </a:p>
        </p:txBody>
      </p:sp>
      <p:pic>
        <p:nvPicPr>
          <p:cNvPr id="5" name="圖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03196" y="1463472"/>
            <a:ext cx="6646591" cy="4979799"/>
          </a:xfrm>
          <a:prstGeom prst="rect">
            <a:avLst/>
          </a:prstGeom>
        </p:spPr>
      </p:pic>
      <p:sp>
        <p:nvSpPr>
          <p:cNvPr id="7" name="文字方塊 6"/>
          <p:cNvSpPr txBox="1"/>
          <p:nvPr/>
        </p:nvSpPr>
        <p:spPr>
          <a:xfrm>
            <a:off x="7836130" y="3953371"/>
            <a:ext cx="476596" cy="369332"/>
          </a:xfrm>
          <a:prstGeom prst="rect">
            <a:avLst/>
          </a:prstGeom>
          <a:noFill/>
          <a:ln w="57150">
            <a:solidFill>
              <a:srgbClr val="0070C0"/>
            </a:solidFill>
          </a:ln>
        </p:spPr>
        <p:txBody>
          <a:bodyPr wrap="square" rtlCol="0">
            <a:spAutoFit/>
          </a:bodyPr>
          <a:lstStyle/>
          <a:p>
            <a:endPar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82651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2054160" y="348500"/>
            <a:ext cx="10515600" cy="1325563"/>
          </a:xfrm>
        </p:spPr>
        <p:txBody>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H&amp;E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染色</a:t>
            </a:r>
          </a:p>
        </p:txBody>
      </p:sp>
      <p:pic>
        <p:nvPicPr>
          <p:cNvPr id="4" name="圖片 3"/>
          <p:cNvPicPr>
            <a:picLocks noChangeAspect="1"/>
          </p:cNvPicPr>
          <p:nvPr/>
        </p:nvPicPr>
        <p:blipFill>
          <a:blip r:embed="rId4"/>
          <a:stretch>
            <a:fillRect/>
          </a:stretch>
        </p:blipFill>
        <p:spPr>
          <a:xfrm>
            <a:off x="1189067" y="2163979"/>
            <a:ext cx="2030730" cy="2299503"/>
          </a:xfrm>
          <a:prstGeom prst="rect">
            <a:avLst/>
          </a:prstGeom>
        </p:spPr>
      </p:pic>
      <p:cxnSp>
        <p:nvCxnSpPr>
          <p:cNvPr id="9" name="直線單箭頭接點 8"/>
          <p:cNvCxnSpPr/>
          <p:nvPr/>
        </p:nvCxnSpPr>
        <p:spPr>
          <a:xfrm flipV="1">
            <a:off x="2305396" y="2702971"/>
            <a:ext cx="1651462" cy="554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4123113" y="1880327"/>
            <a:ext cx="6506094" cy="1077218"/>
          </a:xfrm>
          <a:prstGeom prst="rect">
            <a:avLst/>
          </a:prstGeom>
          <a:noFill/>
          <a:ln w="12700">
            <a:solidFill>
              <a:schemeClr val="tx1"/>
            </a:solidFill>
          </a:ln>
        </p:spPr>
        <p:txBody>
          <a:bodyPr wrap="square" rtlCol="0">
            <a:spAutoFit/>
          </a:bodyPr>
          <a:lstStyle/>
          <a:p>
            <a:pPr marL="342900" indent="-342900">
              <a:buFont typeface="Arial" panose="020B0604020202020204" pitchFamily="34" charset="0"/>
              <a:buChar char="•"/>
            </a:pPr>
            <a:r>
              <a:rPr lang="zh-TW" altLang="en-US" sz="32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紅色區域：</a:t>
            </a:r>
            <a:r>
              <a:rPr lang="en-US" altLang="zh-TW" sz="32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Eosin</a:t>
            </a:r>
          </a:p>
          <a:p>
            <a:pPr marL="342900" indent="-342900">
              <a:buFont typeface="Arial" panose="020B0604020202020204" pitchFamily="34" charset="0"/>
              <a:buChar char="•"/>
            </a:pPr>
            <a:r>
              <a:rPr lang="zh-TW" altLang="en-US" sz="32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染色目標：細胞質</a:t>
            </a:r>
          </a:p>
        </p:txBody>
      </p:sp>
      <p:cxnSp>
        <p:nvCxnSpPr>
          <p:cNvPr id="13" name="肘形接點 12"/>
          <p:cNvCxnSpPr/>
          <p:nvPr/>
        </p:nvCxnSpPr>
        <p:spPr>
          <a:xfrm>
            <a:off x="2371898" y="3313730"/>
            <a:ext cx="1623753" cy="831550"/>
          </a:xfrm>
          <a:prstGeom prst="bentConnector3">
            <a:avLst>
              <a:gd name="adj1" fmla="val 66724"/>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字方塊 19"/>
          <p:cNvSpPr txBox="1"/>
          <p:nvPr/>
        </p:nvSpPr>
        <p:spPr>
          <a:xfrm>
            <a:off x="4123113" y="3873731"/>
            <a:ext cx="6506094" cy="1077218"/>
          </a:xfrm>
          <a:prstGeom prst="rect">
            <a:avLst/>
          </a:prstGeom>
          <a:noFill/>
          <a:ln w="12700">
            <a:solidFill>
              <a:schemeClr val="tx1"/>
            </a:solidFill>
          </a:ln>
        </p:spPr>
        <p:txBody>
          <a:bodyPr wrap="square" rtlCol="0">
            <a:spAutoFit/>
          </a:bodyPr>
          <a:lstStyle/>
          <a:p>
            <a:pPr marL="342900" indent="-342900">
              <a:buFont typeface="Arial" panose="020B0604020202020204" pitchFamily="34" charset="0"/>
              <a:buChar char="•"/>
            </a:pPr>
            <a:r>
              <a:rPr lang="zh-TW" altLang="en-US" sz="32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深色區域：</a:t>
            </a:r>
            <a:r>
              <a:rPr lang="en-US" altLang="zh-TW" sz="32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Hematoxylin</a:t>
            </a:r>
          </a:p>
          <a:p>
            <a:pPr marL="342900" indent="-342900">
              <a:buFont typeface="Arial" panose="020B0604020202020204" pitchFamily="34" charset="0"/>
              <a:buChar char="•"/>
            </a:pPr>
            <a:r>
              <a:rPr lang="zh-TW" altLang="en-US" sz="32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染色目標：細胞核</a:t>
            </a:r>
          </a:p>
        </p:txBody>
      </p:sp>
      <p:cxnSp>
        <p:nvCxnSpPr>
          <p:cNvPr id="5" name="直線單箭頭接點 4"/>
          <p:cNvCxnSpPr/>
          <p:nvPr/>
        </p:nvCxnSpPr>
        <p:spPr>
          <a:xfrm>
            <a:off x="1834342" y="3807229"/>
            <a:ext cx="0" cy="133557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967047" y="5249921"/>
            <a:ext cx="2252750" cy="584775"/>
          </a:xfrm>
          <a:prstGeom prst="rect">
            <a:avLst/>
          </a:prstGeom>
          <a:noFill/>
          <a:ln w="12700">
            <a:solidFill>
              <a:schemeClr val="tx1"/>
            </a:solidFill>
          </a:ln>
        </p:spPr>
        <p:txBody>
          <a:bodyPr wrap="square" rtlCol="0">
            <a:spAutoFit/>
          </a:bodyPr>
          <a:lstStyle/>
          <a:p>
            <a:pPr marL="342900" indent="-342900">
              <a:buFont typeface="Arial" panose="020B0604020202020204" pitchFamily="34" charset="0"/>
              <a:buChar char="•"/>
            </a:pPr>
            <a:r>
              <a:rPr lang="zh-TW" altLang="en-US" sz="32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細胞間隙</a:t>
            </a:r>
            <a:endParaRPr lang="zh-TW" altLang="en-US" sz="32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50655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ppt_x"/>
                                          </p:val>
                                        </p:tav>
                                        <p:tav tm="100000">
                                          <p:val>
                                            <p:strVal val="#ppt_x"/>
                                          </p:val>
                                        </p:tav>
                                      </p:tavLst>
                                    </p:anim>
                                    <p:anim calcmode="lin" valueType="num">
                                      <p:cBhvr additive="base">
                                        <p:cTn id="2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0"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2124634" y="365125"/>
            <a:ext cx="9229165" cy="1325563"/>
          </a:xfrm>
        </p:spPr>
        <p: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實驗結果</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個體重量</a:t>
            </a:r>
          </a:p>
        </p:txBody>
      </p:sp>
      <p:pic>
        <p:nvPicPr>
          <p:cNvPr id="4" name="圖片 3"/>
          <p:cNvPicPr/>
          <p:nvPr/>
        </p:nvPicPr>
        <p:blipFill>
          <a:blip r:embed="rId4" cstate="print">
            <a:extLst>
              <a:ext uri="{28A0092B-C50C-407E-A947-70E740481C1C}">
                <a14:useLocalDpi xmlns:a14="http://schemas.microsoft.com/office/drawing/2010/main" val="0"/>
              </a:ext>
            </a:extLst>
          </a:blip>
          <a:stretch>
            <a:fillRect/>
          </a:stretch>
        </p:blipFill>
        <p:spPr>
          <a:xfrm>
            <a:off x="476865" y="2140514"/>
            <a:ext cx="5334000" cy="3589972"/>
          </a:xfrm>
          <a:prstGeom prst="rect">
            <a:avLst/>
          </a:prstGeom>
          <a:ln>
            <a:solidFill>
              <a:schemeClr val="tx1"/>
            </a:solidFill>
          </a:ln>
        </p:spPr>
      </p:pic>
      <p:sp>
        <p:nvSpPr>
          <p:cNvPr id="8" name="文字方塊 7"/>
          <p:cNvSpPr txBox="1"/>
          <p:nvPr/>
        </p:nvSpPr>
        <p:spPr>
          <a:xfrm>
            <a:off x="6162368" y="1997625"/>
            <a:ext cx="5850194" cy="117852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TW" altLang="zh-TW" sz="25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實驗</a:t>
            </a:r>
            <a:r>
              <a:rPr lang="zh-TW" altLang="zh-TW" sz="25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組的體重在第三天前</a:t>
            </a:r>
            <a:r>
              <a:rPr lang="zh-TW" altLang="en-US" sz="25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維持</a:t>
            </a:r>
            <a:r>
              <a:rPr lang="zh-TW" altLang="zh-TW" sz="25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下降</a:t>
            </a:r>
            <a:r>
              <a:rPr lang="zh-TW" altLang="en-US" sz="25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5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nSpc>
                <a:spcPct val="150000"/>
              </a:lnSpc>
              <a:buFont typeface="Arial" panose="020B0604020202020204" pitchFamily="34" charset="0"/>
              <a:buChar char="•"/>
            </a:pPr>
            <a:r>
              <a:rPr lang="zh-TW" altLang="zh-TW" sz="25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實驗組的體重</a:t>
            </a:r>
            <a:r>
              <a:rPr lang="zh-TW" altLang="en-US" sz="25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在第七天</a:t>
            </a:r>
            <a:r>
              <a:rPr lang="zh-TW" altLang="zh-TW" sz="25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回復穩定</a:t>
            </a:r>
            <a:r>
              <a:rPr lang="zh-TW" altLang="en-US" sz="25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5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852480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5" name="圖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6865" y="2140514"/>
            <a:ext cx="5335200" cy="3747711"/>
          </a:xfrm>
          <a:prstGeom prst="rect">
            <a:avLst/>
          </a:prstGeom>
          <a:ln>
            <a:solidFill>
              <a:schemeClr val="tx1"/>
            </a:solidFill>
          </a:ln>
        </p:spPr>
      </p:pic>
      <p:sp>
        <p:nvSpPr>
          <p:cNvPr id="2" name="標題 1"/>
          <p:cNvSpPr>
            <a:spLocks noGrp="1"/>
          </p:cNvSpPr>
          <p:nvPr>
            <p:ph type="title"/>
          </p:nvPr>
        </p:nvSpPr>
        <p:spPr>
          <a:xfrm>
            <a:off x="2111188" y="365125"/>
            <a:ext cx="9242612" cy="1325563"/>
          </a:xfrm>
        </p:spPr>
        <p: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實驗結果</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器官重量</a:t>
            </a:r>
          </a:p>
        </p:txBody>
      </p:sp>
      <p:sp>
        <p:nvSpPr>
          <p:cNvPr id="8" name="文字方塊 7"/>
          <p:cNvSpPr txBox="1"/>
          <p:nvPr/>
        </p:nvSpPr>
        <p:spPr>
          <a:xfrm>
            <a:off x="6037006" y="1930390"/>
            <a:ext cx="6154994" cy="66941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TW" altLang="zh-TW" sz="25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縱軸為小鼠器官重量對脛骨長度的比例。 </a:t>
            </a:r>
          </a:p>
        </p:txBody>
      </p:sp>
      <p:pic>
        <p:nvPicPr>
          <p:cNvPr id="6" name="圖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12059" y="3785770"/>
            <a:ext cx="4084674" cy="2377646"/>
          </a:xfrm>
          <a:prstGeom prst="rect">
            <a:avLst/>
          </a:prstGeom>
        </p:spPr>
      </p:pic>
      <p:sp>
        <p:nvSpPr>
          <p:cNvPr id="7" name="矩形 6"/>
          <p:cNvSpPr/>
          <p:nvPr/>
        </p:nvSpPr>
        <p:spPr>
          <a:xfrm>
            <a:off x="7412059" y="6561509"/>
            <a:ext cx="4095705" cy="323165"/>
          </a:xfrm>
          <a:prstGeom prst="rect">
            <a:avLst/>
          </a:prstGeom>
        </p:spPr>
        <p:txBody>
          <a:bodyPr wrap="square">
            <a:spAutoFit/>
          </a:bodyPr>
          <a:lstStyle/>
          <a:p>
            <a:r>
              <a:rPr lang="zh-TW" altLang="en-US" sz="1500" kern="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圖檔來源：</a:t>
            </a:r>
            <a:r>
              <a:rPr lang="en-US" altLang="zh-TW" sz="1500" kern="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https://elifesciences.org/articles/42014</a:t>
            </a:r>
            <a:endParaRPr lang="zh-TW" altLang="zh-TW" sz="1500" kern="15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矩形 2"/>
          <p:cNvSpPr/>
          <p:nvPr/>
        </p:nvSpPr>
        <p:spPr>
          <a:xfrm>
            <a:off x="3868467" y="3175085"/>
            <a:ext cx="530915" cy="507831"/>
          </a:xfrm>
          <a:prstGeom prst="rect">
            <a:avLst/>
          </a:prstGeom>
        </p:spPr>
        <p:txBody>
          <a:bodyPr wrap="none">
            <a:spAutoFit/>
          </a:bodyPr>
          <a:lstStyle/>
          <a:p>
            <a:pPr marL="342900" indent="-342900">
              <a:lnSpc>
                <a:spcPct val="150000"/>
              </a:lnSpc>
              <a:buFont typeface="Arial" panose="020B0604020202020204" pitchFamily="34" charset="0"/>
              <a:buChar char="•"/>
            </a:pP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1" name="文字方塊 10"/>
          <p:cNvSpPr txBox="1"/>
          <p:nvPr/>
        </p:nvSpPr>
        <p:spPr>
          <a:xfrm>
            <a:off x="6037006" y="2530560"/>
            <a:ext cx="6154994" cy="124649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TW" altLang="en-US" sz="25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目前</a:t>
            </a:r>
            <a:r>
              <a:rPr lang="zh-TW" altLang="zh-TW" sz="25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僅心臟和肝臟有做出顯著的差異</a:t>
            </a:r>
            <a:r>
              <a:rPr lang="zh-TW" altLang="zh-TW" sz="25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5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nSpc>
                <a:spcPct val="150000"/>
              </a:lnSpc>
              <a:buFont typeface="Arial" panose="020B0604020202020204" pitchFamily="34" charset="0"/>
              <a:buChar char="•"/>
            </a:pPr>
            <a:r>
              <a:rPr lang="zh-TW" altLang="en-US" sz="25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確認去除</a:t>
            </a:r>
            <a:r>
              <a:rPr lang="zh-TW" altLang="en-US" sz="25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腸道</a:t>
            </a:r>
            <a:r>
              <a:rPr lang="zh-TW" altLang="en-US" sz="25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菌對各器官的影響不同</a:t>
            </a:r>
            <a:r>
              <a:rPr lang="zh-TW" altLang="en-US" sz="25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5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39285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1985356" y="348500"/>
            <a:ext cx="10515600" cy="1325563"/>
          </a:xfrm>
        </p:spPr>
        <p: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研究動機</a:t>
            </a:r>
          </a:p>
        </p:txBody>
      </p:sp>
      <p:pic>
        <p:nvPicPr>
          <p:cNvPr id="4" name="圖片 3"/>
          <p:cNvPicPr>
            <a:picLocks noChangeAspect="1"/>
          </p:cNvPicPr>
          <p:nvPr/>
        </p:nvPicPr>
        <p:blipFill>
          <a:blip r:embed="rId4">
            <a:extLst>
              <a:ext uri="{BEBA8EAE-BF5A-486C-A8C5-ECC9F3942E4B}">
                <a14:imgProps xmlns:a14="http://schemas.microsoft.com/office/drawing/2010/main">
                  <a14:imgLayer r:embed="rId5">
                    <a14:imgEffect>
                      <a14:backgroundRemoval t="9375" b="94792" l="5837" r="95331">
                        <a14:foregroundMark x1="36576" y1="48438" x2="36576" y2="48438"/>
                        <a14:foregroundMark x1="25681" y1="48438" x2="25681" y2="48438"/>
                        <a14:foregroundMark x1="20623" y1="48438" x2="20623" y2="48438"/>
                        <a14:foregroundMark x1="22179" y1="51563" x2="22179" y2="51563"/>
                        <a14:foregroundMark x1="22179" y1="51563" x2="22179" y2="51563"/>
                        <a14:foregroundMark x1="42023" y1="52083" x2="42023" y2="52083"/>
                        <a14:foregroundMark x1="44358" y1="63021" x2="44358" y2="63021"/>
                        <a14:foregroundMark x1="34241" y1="60938" x2="34241" y2="60938"/>
                        <a14:foregroundMark x1="42023" y1="59375" x2="42023" y2="59375"/>
                        <a14:foregroundMark x1="50195" y1="51563" x2="50195" y2="51563"/>
                        <a14:foregroundMark x1="47860" y1="38021" x2="47860" y2="38021"/>
                        <a14:foregroundMark x1="39689" y1="48438" x2="39689" y2="48438"/>
                        <a14:foregroundMark x1="42802" y1="46875" x2="42802" y2="46875"/>
                        <a14:foregroundMark x1="43580" y1="46354" x2="43580" y2="46354"/>
                        <a14:foregroundMark x1="43969" y1="46354" x2="43969" y2="46354"/>
                        <a14:foregroundMark x1="49416" y1="44271" x2="49416" y2="44271"/>
                        <a14:foregroundMark x1="52529" y1="40625" x2="52529" y2="40625"/>
                        <a14:foregroundMark x1="57588" y1="38542" x2="57588" y2="38542"/>
                        <a14:foregroundMark x1="71206" y1="46875" x2="71206" y2="46875"/>
                      </a14:backgroundRemoval>
                    </a14:imgEffect>
                  </a14:imgLayer>
                </a14:imgProps>
              </a:ext>
            </a:extLst>
          </a:blip>
          <a:stretch>
            <a:fillRect/>
          </a:stretch>
        </p:blipFill>
        <p:spPr>
          <a:xfrm>
            <a:off x="850099" y="3221858"/>
            <a:ext cx="2939364" cy="2195945"/>
          </a:xfrm>
          <a:prstGeom prst="rect">
            <a:avLst/>
          </a:prstGeom>
        </p:spPr>
      </p:pic>
      <p:pic>
        <p:nvPicPr>
          <p:cNvPr id="5" name="圖片 4"/>
          <p:cNvPicPr>
            <a:picLocks noChangeAspect="1"/>
          </p:cNvPicPr>
          <p:nvPr/>
        </p:nvPicPr>
        <p:blipFill>
          <a:blip r:embed="rId6">
            <a:extLst>
              <a:ext uri="{BEBA8EAE-BF5A-486C-A8C5-ECC9F3942E4B}">
                <a14:imgProps xmlns:a14="http://schemas.microsoft.com/office/drawing/2010/main">
                  <a14:imgLayer r:embed="rId7">
                    <a14:imgEffect>
                      <a14:backgroundRemoval t="9615" b="91827" l="9887" r="94068">
                        <a14:foregroundMark x1="32203" y1="45192" x2="32203" y2="45192"/>
                        <a14:foregroundMark x1="25989" y1="45192" x2="25989" y2="45192"/>
                        <a14:foregroundMark x1="32768" y1="45192" x2="32768" y2="45192"/>
                        <a14:foregroundMark x1="37006" y1="41346" x2="37006" y2="41346"/>
                        <a14:foregroundMark x1="37006" y1="44712" x2="37006" y2="44712"/>
                        <a14:foregroundMark x1="37006" y1="44712" x2="37006" y2="44712"/>
                        <a14:foregroundMark x1="31356" y1="49038" x2="31356" y2="49038"/>
                        <a14:foregroundMark x1="27684" y1="50000" x2="27684" y2="50000"/>
                        <a14:foregroundMark x1="32203" y1="35096" x2="32203" y2="35096"/>
                        <a14:foregroundMark x1="42938" y1="42308" x2="42938" y2="42308"/>
                        <a14:foregroundMark x1="40395" y1="43750" x2="40395" y2="43750"/>
                        <a14:foregroundMark x1="38983" y1="44231" x2="38983" y2="44231"/>
                        <a14:foregroundMark x1="38701" y1="56731" x2="38701" y2="56731"/>
                        <a14:foregroundMark x1="38418" y1="56731" x2="38418" y2="56731"/>
                        <a14:foregroundMark x1="35876" y1="59135" x2="35876" y2="59135"/>
                        <a14:foregroundMark x1="41525" y1="53846" x2="41525" y2="53846"/>
                        <a14:foregroundMark x1="49435" y1="53846" x2="49435" y2="53846"/>
                        <a14:foregroundMark x1="44633" y1="54808" x2="44633" y2="54808"/>
                        <a14:foregroundMark x1="47740" y1="56731" x2="47740" y2="56731"/>
                        <a14:foregroundMark x1="46328" y1="60096" x2="46328" y2="60096"/>
                        <a14:foregroundMark x1="57345" y1="49519" x2="57345" y2="49519"/>
                        <a14:foregroundMark x1="48870" y1="44712" x2="48870" y2="44712"/>
                        <a14:foregroundMark x1="48870" y1="45192" x2="48870" y2="45192"/>
                        <a14:foregroundMark x1="46328" y1="50962" x2="46328" y2="50962"/>
                        <a14:foregroundMark x1="46328" y1="50962" x2="46328" y2="50962"/>
                        <a14:foregroundMark x1="48023" y1="49038" x2="48023" y2="49038"/>
                        <a14:foregroundMark x1="50847" y1="45673" x2="50847" y2="45673"/>
                        <a14:foregroundMark x1="52542" y1="39904" x2="52542" y2="39904"/>
                        <a14:foregroundMark x1="45198" y1="31731" x2="45198" y2="31731"/>
                        <a14:foregroundMark x1="47458" y1="41346" x2="47458" y2="41346"/>
                        <a14:foregroundMark x1="41525" y1="27404" x2="41525" y2="27404"/>
                        <a14:foregroundMark x1="38418" y1="23077" x2="38418" y2="23077"/>
                        <a14:foregroundMark x1="50847" y1="31250" x2="50847" y2="31250"/>
                        <a14:foregroundMark x1="68079" y1="35577" x2="68079" y2="35577"/>
                        <a14:foregroundMark x1="68927" y1="58654" x2="68927" y2="58654"/>
                        <a14:foregroundMark x1="64124" y1="65385" x2="64124" y2="65385"/>
                        <a14:foregroundMark x1="68079" y1="59615" x2="68079" y2="59615"/>
                        <a14:foregroundMark x1="64124" y1="53846" x2="64124" y2="53846"/>
                        <a14:foregroundMark x1="79661" y1="55288" x2="79661" y2="55288"/>
                        <a14:foregroundMark x1="84463" y1="60577" x2="84463" y2="60577"/>
                        <a14:foregroundMark x1="86723" y1="73558" x2="86723" y2="73558"/>
                        <a14:foregroundMark x1="63277" y1="55769" x2="63277" y2="55769"/>
                        <a14:foregroundMark x1="56497" y1="54808" x2="56497" y2="54808"/>
                        <a14:foregroundMark x1="53672" y1="50000" x2="53672" y2="50000"/>
                        <a14:foregroundMark x1="55367" y1="54808" x2="55367" y2="54808"/>
                        <a14:foregroundMark x1="53955" y1="43750" x2="53955" y2="43750"/>
                        <a14:foregroundMark x1="54802" y1="45673" x2="54802" y2="45673"/>
                        <a14:foregroundMark x1="65537" y1="42788" x2="65537" y2="42788"/>
                        <a14:foregroundMark x1="51412" y1="31731" x2="51412" y2="31731"/>
                        <a14:foregroundMark x1="54802" y1="37500" x2="54802" y2="37500"/>
                        <a14:foregroundMark x1="51977" y1="39904" x2="51977" y2="39904"/>
                        <a14:foregroundMark x1="53107" y1="31250" x2="53107" y2="31250"/>
                        <a14:foregroundMark x1="57062" y1="33173" x2="57062" y2="33173"/>
                        <a14:foregroundMark x1="50565" y1="37019" x2="50565" y2="37019"/>
                        <a14:foregroundMark x1="58192" y1="39904" x2="58192" y2="39904"/>
                        <a14:foregroundMark x1="56215" y1="41827" x2="56215" y2="41827"/>
                        <a14:foregroundMark x1="61582" y1="47596" x2="61582" y2="47596"/>
                        <a14:foregroundMark x1="58475" y1="33173" x2="58475" y2="33173"/>
                        <a14:foregroundMark x1="65254" y1="27404" x2="65254" y2="27404"/>
                        <a14:foregroundMark x1="59887" y1="34615" x2="59887" y2="34615"/>
                        <a14:foregroundMark x1="58475" y1="28846" x2="58475" y2="28846"/>
                        <a14:foregroundMark x1="72881" y1="45673" x2="72881" y2="45673"/>
                        <a14:foregroundMark x1="39548" y1="17788" x2="39548" y2="17788"/>
                        <a14:foregroundMark x1="43503" y1="24519" x2="43503" y2="24519"/>
                        <a14:foregroundMark x1="43785" y1="22596" x2="43785" y2="22596"/>
                      </a14:backgroundRemoval>
                    </a14:imgEffect>
                  </a14:imgLayer>
                </a14:imgProps>
              </a:ext>
            </a:extLst>
          </a:blip>
          <a:stretch>
            <a:fillRect/>
          </a:stretch>
        </p:blipFill>
        <p:spPr>
          <a:xfrm>
            <a:off x="5879472" y="3343344"/>
            <a:ext cx="3848154" cy="2261062"/>
          </a:xfrm>
          <a:prstGeom prst="rect">
            <a:avLst/>
          </a:prstGeom>
        </p:spPr>
      </p:pic>
      <p:sp>
        <p:nvSpPr>
          <p:cNvPr id="6" name="向右箭號 5"/>
          <p:cNvSpPr/>
          <p:nvPr/>
        </p:nvSpPr>
        <p:spPr>
          <a:xfrm>
            <a:off x="4445354" y="4265538"/>
            <a:ext cx="1356533" cy="277090"/>
          </a:xfrm>
          <a:prstGeom prst="rightArrow">
            <a:avLst/>
          </a:prstGeom>
          <a:solidFill>
            <a:schemeClr val="accent1">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 name="文字方塊 6"/>
          <p:cNvSpPr txBox="1"/>
          <p:nvPr/>
        </p:nvSpPr>
        <p:spPr>
          <a:xfrm>
            <a:off x="2156455" y="3950498"/>
            <a:ext cx="886819" cy="369332"/>
          </a:xfrm>
          <a:prstGeom prst="rect">
            <a:avLst/>
          </a:prstGeom>
          <a:noFill/>
          <a:ln>
            <a:noFill/>
          </a:ln>
        </p:spPr>
        <p:txBody>
          <a:bodyPr wrap="square" rtlCol="0">
            <a:spAutoFit/>
          </a:bodyPr>
          <a:lstStyle/>
          <a:p>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抗生素</a:t>
            </a:r>
          </a:p>
        </p:txBody>
      </p:sp>
      <p:sp>
        <p:nvSpPr>
          <p:cNvPr id="8" name="文字方塊 7"/>
          <p:cNvSpPr txBox="1"/>
          <p:nvPr/>
        </p:nvSpPr>
        <p:spPr>
          <a:xfrm>
            <a:off x="4313304" y="3834823"/>
            <a:ext cx="1566168" cy="369332"/>
          </a:xfrm>
          <a:prstGeom prst="rect">
            <a:avLst/>
          </a:prstGeom>
          <a:noFill/>
          <a:ln>
            <a:solidFill>
              <a:schemeClr val="tx1"/>
            </a:solidFill>
          </a:ln>
        </p:spPr>
        <p:txBody>
          <a:bodyPr wrap="square" rtlCol="0">
            <a:spAutoFit/>
          </a:bodyPr>
          <a:lstStyle/>
          <a:p>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誘導心肌梗塞</a:t>
            </a:r>
          </a:p>
        </p:txBody>
      </p:sp>
      <p:pic>
        <p:nvPicPr>
          <p:cNvPr id="9" name="圖片 8"/>
          <p:cNvPicPr>
            <a:picLocks noChangeAspect="1"/>
          </p:cNvPicPr>
          <p:nvPr/>
        </p:nvPicPr>
        <p:blipFill>
          <a:blip r:embed="rId4">
            <a:extLst>
              <a:ext uri="{BEBA8EAE-BF5A-486C-A8C5-ECC9F3942E4B}">
                <a14:imgProps xmlns:a14="http://schemas.microsoft.com/office/drawing/2010/main">
                  <a14:imgLayer r:embed="rId5">
                    <a14:imgEffect>
                      <a14:backgroundRemoval t="9375" b="94792" l="5837" r="95331">
                        <a14:foregroundMark x1="36576" y1="48438" x2="36576" y2="48438"/>
                        <a14:foregroundMark x1="25681" y1="48438" x2="25681" y2="48438"/>
                        <a14:foregroundMark x1="20623" y1="48438" x2="20623" y2="48438"/>
                        <a14:foregroundMark x1="22179" y1="51563" x2="22179" y2="51563"/>
                        <a14:foregroundMark x1="22179" y1="51563" x2="22179" y2="51563"/>
                        <a14:foregroundMark x1="42023" y1="52083" x2="42023" y2="52083"/>
                        <a14:foregroundMark x1="44358" y1="63021" x2="44358" y2="63021"/>
                        <a14:foregroundMark x1="34241" y1="60938" x2="34241" y2="60938"/>
                        <a14:foregroundMark x1="42023" y1="59375" x2="42023" y2="59375"/>
                        <a14:foregroundMark x1="50195" y1="51563" x2="50195" y2="51563"/>
                        <a14:foregroundMark x1="47860" y1="38021" x2="47860" y2="38021"/>
                        <a14:foregroundMark x1="39689" y1="48438" x2="39689" y2="48438"/>
                        <a14:foregroundMark x1="42802" y1="46875" x2="42802" y2="46875"/>
                        <a14:foregroundMark x1="43580" y1="46354" x2="43580" y2="46354"/>
                        <a14:foregroundMark x1="43969" y1="46354" x2="43969" y2="46354"/>
                        <a14:foregroundMark x1="49416" y1="44271" x2="49416" y2="44271"/>
                        <a14:foregroundMark x1="52529" y1="40625" x2="52529" y2="40625"/>
                        <a14:foregroundMark x1="57588" y1="38542" x2="57588" y2="38542"/>
                        <a14:foregroundMark x1="71206" y1="46875" x2="71206" y2="46875"/>
                      </a14:backgroundRemoval>
                    </a14:imgEffect>
                  </a14:imgLayer>
                </a14:imgProps>
              </a:ext>
            </a:extLst>
          </a:blip>
          <a:stretch>
            <a:fillRect/>
          </a:stretch>
        </p:blipFill>
        <p:spPr>
          <a:xfrm>
            <a:off x="838200" y="1338784"/>
            <a:ext cx="2939364" cy="2195945"/>
          </a:xfrm>
          <a:prstGeom prst="rect">
            <a:avLst/>
          </a:prstGeom>
        </p:spPr>
      </p:pic>
      <p:sp>
        <p:nvSpPr>
          <p:cNvPr id="10" name="向右箭號 9"/>
          <p:cNvSpPr/>
          <p:nvPr/>
        </p:nvSpPr>
        <p:spPr>
          <a:xfrm>
            <a:off x="4433455" y="2469566"/>
            <a:ext cx="1356533" cy="277090"/>
          </a:xfrm>
          <a:prstGeom prst="rightArrow">
            <a:avLst/>
          </a:prstGeom>
          <a:solidFill>
            <a:schemeClr val="accent1">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1" name="文字方塊 10"/>
          <p:cNvSpPr txBox="1"/>
          <p:nvPr/>
        </p:nvSpPr>
        <p:spPr>
          <a:xfrm>
            <a:off x="4301405" y="2038851"/>
            <a:ext cx="1566168" cy="369332"/>
          </a:xfrm>
          <a:prstGeom prst="rect">
            <a:avLst/>
          </a:prstGeom>
          <a:noFill/>
          <a:ln>
            <a:solidFill>
              <a:schemeClr val="tx1"/>
            </a:solidFill>
          </a:ln>
        </p:spPr>
        <p:txBody>
          <a:bodyPr wrap="square" rtlCol="0">
            <a:spAutoFit/>
          </a:bodyPr>
          <a:lstStyle/>
          <a:p>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誘導心肌梗塞</a:t>
            </a:r>
          </a:p>
        </p:txBody>
      </p:sp>
      <p:pic>
        <p:nvPicPr>
          <p:cNvPr id="12" name="圖片 11"/>
          <p:cNvPicPr>
            <a:picLocks noChangeAspect="1"/>
          </p:cNvPicPr>
          <p:nvPr/>
        </p:nvPicPr>
        <p:blipFill>
          <a:blip r:embed="rId4">
            <a:extLst>
              <a:ext uri="{BEBA8EAE-BF5A-486C-A8C5-ECC9F3942E4B}">
                <a14:imgProps xmlns:a14="http://schemas.microsoft.com/office/drawing/2010/main">
                  <a14:imgLayer r:embed="rId5">
                    <a14:imgEffect>
                      <a14:backgroundRemoval t="9375" b="94792" l="5837" r="95331">
                        <a14:foregroundMark x1="36576" y1="48438" x2="36576" y2="48438"/>
                        <a14:foregroundMark x1="25681" y1="48438" x2="25681" y2="48438"/>
                        <a14:foregroundMark x1="20623" y1="48438" x2="20623" y2="48438"/>
                        <a14:foregroundMark x1="22179" y1="51563" x2="22179" y2="51563"/>
                        <a14:foregroundMark x1="22179" y1="51563" x2="22179" y2="51563"/>
                        <a14:foregroundMark x1="42023" y1="52083" x2="42023" y2="52083"/>
                        <a14:foregroundMark x1="44358" y1="63021" x2="44358" y2="63021"/>
                        <a14:foregroundMark x1="34241" y1="60938" x2="34241" y2="60938"/>
                        <a14:foregroundMark x1="42023" y1="59375" x2="42023" y2="59375"/>
                        <a14:foregroundMark x1="50195" y1="51563" x2="50195" y2="51563"/>
                        <a14:foregroundMark x1="47860" y1="38021" x2="47860" y2="38021"/>
                        <a14:foregroundMark x1="39689" y1="48438" x2="39689" y2="48438"/>
                        <a14:foregroundMark x1="42802" y1="46875" x2="42802" y2="46875"/>
                        <a14:foregroundMark x1="43580" y1="46354" x2="43580" y2="46354"/>
                        <a14:foregroundMark x1="43969" y1="46354" x2="43969" y2="46354"/>
                        <a14:foregroundMark x1="49416" y1="44271" x2="49416" y2="44271"/>
                        <a14:foregroundMark x1="52529" y1="40625" x2="52529" y2="40625"/>
                        <a14:foregroundMark x1="57588" y1="38542" x2="57588" y2="38542"/>
                        <a14:foregroundMark x1="71206" y1="46875" x2="71206" y2="46875"/>
                      </a14:backgroundRemoval>
                    </a14:imgEffect>
                  </a14:imgLayer>
                </a14:imgProps>
              </a:ext>
            </a:extLst>
          </a:blip>
          <a:stretch>
            <a:fillRect/>
          </a:stretch>
        </p:blipFill>
        <p:spPr>
          <a:xfrm>
            <a:off x="6238702" y="1338784"/>
            <a:ext cx="2939364" cy="2195945"/>
          </a:xfrm>
          <a:prstGeom prst="rect">
            <a:avLst/>
          </a:prstGeom>
        </p:spPr>
      </p:pic>
      <p:sp>
        <p:nvSpPr>
          <p:cNvPr id="13" name="文字方塊 12"/>
          <p:cNvSpPr txBox="1"/>
          <p:nvPr/>
        </p:nvSpPr>
        <p:spPr>
          <a:xfrm>
            <a:off x="9515302" y="2223344"/>
            <a:ext cx="2200102" cy="492443"/>
          </a:xfrm>
          <a:prstGeom prst="rect">
            <a:avLst/>
          </a:prstGeom>
          <a:noFill/>
        </p:spPr>
        <p:txBody>
          <a:bodyPr wrap="square" rtlCol="0">
            <a:spAutoFit/>
          </a:bodyPr>
          <a:lstStyle/>
          <a:p>
            <a:r>
              <a:rPr lang="zh-TW" altLang="en-US" sz="26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正常生存率</a:t>
            </a:r>
          </a:p>
        </p:txBody>
      </p:sp>
      <p:sp>
        <p:nvSpPr>
          <p:cNvPr id="14" name="文字方塊 13"/>
          <p:cNvSpPr txBox="1"/>
          <p:nvPr/>
        </p:nvSpPr>
        <p:spPr>
          <a:xfrm>
            <a:off x="9527200" y="4060065"/>
            <a:ext cx="2232537" cy="492443"/>
          </a:xfrm>
          <a:prstGeom prst="rect">
            <a:avLst/>
          </a:prstGeom>
          <a:noFill/>
        </p:spPr>
        <p:txBody>
          <a:bodyPr wrap="square" rtlCol="0">
            <a:spAutoFit/>
          </a:bodyPr>
          <a:lstStyle/>
          <a:p>
            <a:r>
              <a:rPr lang="zh-TW" altLang="en-US" sz="26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死亡率提高</a:t>
            </a:r>
          </a:p>
        </p:txBody>
      </p:sp>
      <p:sp>
        <p:nvSpPr>
          <p:cNvPr id="15" name="文字方塊 14"/>
          <p:cNvSpPr txBox="1"/>
          <p:nvPr/>
        </p:nvSpPr>
        <p:spPr>
          <a:xfrm>
            <a:off x="1230284" y="5604406"/>
            <a:ext cx="8850283" cy="492443"/>
          </a:xfrm>
          <a:prstGeom prst="rect">
            <a:avLst/>
          </a:prstGeom>
          <a:noFill/>
        </p:spPr>
        <p:txBody>
          <a:bodyPr wrap="square" rtlCol="0">
            <a:spAutoFit/>
          </a:bodyPr>
          <a:lstStyle/>
          <a:p>
            <a:r>
              <a:rPr lang="zh-TW" altLang="en-US" sz="2600" b="1" u="sng"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心臟破裂</a:t>
            </a:r>
            <a:r>
              <a:rPr lang="zh-TW" altLang="en-US" sz="2600" u="sng"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可能</a:t>
            </a:r>
            <a:r>
              <a:rPr lang="zh-TW" altLang="en-US" sz="2600" u="sng"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是導致死亡率提高的因素之一</a:t>
            </a:r>
            <a:r>
              <a:rPr lang="zh-TW" altLang="en-US" sz="26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6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6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6" name="矩形 15"/>
          <p:cNvSpPr/>
          <p:nvPr/>
        </p:nvSpPr>
        <p:spPr>
          <a:xfrm>
            <a:off x="6130066" y="515210"/>
            <a:ext cx="6096000" cy="784830"/>
          </a:xfrm>
          <a:prstGeom prst="rect">
            <a:avLst/>
          </a:prstGeom>
        </p:spPr>
        <p:txBody>
          <a:bodyPr>
            <a:spAutoFit/>
          </a:bodyPr>
          <a:lstStyle/>
          <a:p>
            <a:r>
              <a:rPr lang="zh-TW" altLang="en-US" sz="1500" kern="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圖檔來源：</a:t>
            </a:r>
            <a:r>
              <a:rPr lang="en-US" altLang="zh-TW" sz="1500" kern="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Tony W.H. Tang, Hung-</a:t>
            </a:r>
            <a:r>
              <a:rPr lang="en-US" altLang="zh-TW" sz="1500" kern="0" dirty="0" err="1">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Chih</a:t>
            </a:r>
            <a:r>
              <a:rPr lang="en-US" altLang="zh-TW" sz="1500" kern="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 Chen et.al (2019). Loss of Gut Microbiota Alters Immune System Composition and Cripples </a:t>
            </a:r>
            <a:r>
              <a:rPr lang="en-US" altLang="zh-TW" sz="1500" kern="0" dirty="0" err="1">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Postinfarction</a:t>
            </a:r>
            <a:r>
              <a:rPr lang="en-US" altLang="zh-TW" sz="1500" kern="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 Cardiac Repair. Circulation,139(5), 647-659</a:t>
            </a:r>
            <a:r>
              <a:rPr lang="zh-TW" altLang="zh-TW" sz="1500" kern="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zh-TW" sz="1500" kern="15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398280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14" grpId="0"/>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2138082" y="365125"/>
            <a:ext cx="9215718" cy="1325563"/>
          </a:xfrm>
        </p:spPr>
        <p: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實驗結果</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器官重量</a:t>
            </a:r>
          </a:p>
        </p:txBody>
      </p:sp>
      <p:pic>
        <p:nvPicPr>
          <p:cNvPr id="4" name="內容版面配置區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378123" y="1829236"/>
            <a:ext cx="2601468" cy="2725674"/>
          </a:xfrm>
          <a:ln>
            <a:solidFill>
              <a:schemeClr val="tx1"/>
            </a:solidFill>
          </a:ln>
        </p:spPr>
      </p:pic>
      <p:pic>
        <p:nvPicPr>
          <p:cNvPr id="5" name="圖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75920" y="1829236"/>
            <a:ext cx="2683764" cy="2725674"/>
          </a:xfrm>
          <a:prstGeom prst="rect">
            <a:avLst/>
          </a:prstGeom>
          <a:ln>
            <a:solidFill>
              <a:schemeClr val="tx1"/>
            </a:solidFill>
          </a:ln>
        </p:spPr>
      </p:pic>
      <p:pic>
        <p:nvPicPr>
          <p:cNvPr id="6" name="圖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55858" y="1829236"/>
            <a:ext cx="2683764" cy="2725674"/>
          </a:xfrm>
          <a:prstGeom prst="rect">
            <a:avLst/>
          </a:prstGeom>
          <a:ln>
            <a:solidFill>
              <a:schemeClr val="tx1"/>
            </a:solidFill>
          </a:ln>
        </p:spPr>
      </p:pic>
      <p:pic>
        <p:nvPicPr>
          <p:cNvPr id="7" name="圖片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15889" y="1829236"/>
            <a:ext cx="2683764" cy="2725674"/>
          </a:xfrm>
          <a:prstGeom prst="rect">
            <a:avLst/>
          </a:prstGeom>
          <a:ln>
            <a:solidFill>
              <a:schemeClr val="tx1"/>
            </a:solidFill>
          </a:ln>
        </p:spPr>
      </p:pic>
      <p:sp>
        <p:nvSpPr>
          <p:cNvPr id="8" name="矩形 7"/>
          <p:cNvSpPr/>
          <p:nvPr/>
        </p:nvSpPr>
        <p:spPr>
          <a:xfrm>
            <a:off x="838199" y="4757993"/>
            <a:ext cx="6936971" cy="1178849"/>
          </a:xfrm>
          <a:prstGeom prst="rect">
            <a:avLst/>
          </a:prstGeom>
        </p:spPr>
        <p:txBody>
          <a:bodyPr wrap="square">
            <a:spAutoFit/>
          </a:bodyPr>
          <a:lstStyle/>
          <a:p>
            <a:pPr>
              <a:lnSpc>
                <a:spcPct val="150000"/>
              </a:lnSpc>
            </a:pPr>
            <a:r>
              <a:rPr lang="zh-TW" altLang="en-US" sz="25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改善方式：</a:t>
            </a:r>
            <a:endParaRPr lang="en-US" altLang="zh-TW" sz="25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nSpc>
                <a:spcPct val="150000"/>
              </a:lnSpc>
              <a:buFont typeface="Arial" panose="020B0604020202020204" pitchFamily="34" charset="0"/>
              <a:buChar char="•"/>
            </a:pPr>
            <a:r>
              <a:rPr lang="zh-TW" altLang="en-US" sz="25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增加實驗隻</a:t>
            </a:r>
            <a:r>
              <a:rPr lang="zh-TW" altLang="en-US" sz="25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數，確認腸道菌與該器官的關係</a:t>
            </a:r>
            <a:r>
              <a:rPr lang="zh-TW" altLang="en-US" sz="25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5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7537475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圖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428575"/>
            <a:ext cx="6012922" cy="4863709"/>
          </a:xfrm>
          <a:prstGeom prst="rect">
            <a:avLst/>
          </a:prstGeom>
        </p:spPr>
      </p:pic>
      <p:sp>
        <p:nvSpPr>
          <p:cNvPr id="2" name="標題 1"/>
          <p:cNvSpPr>
            <a:spLocks noGrp="1"/>
          </p:cNvSpPr>
          <p:nvPr>
            <p:ph type="title"/>
          </p:nvPr>
        </p:nvSpPr>
        <p:spPr>
          <a:xfrm>
            <a:off x="2111188" y="365125"/>
            <a:ext cx="9242612" cy="1325563"/>
          </a:xfrm>
        </p:spPr>
        <p: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實驗結果</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肝臟組織型態</a:t>
            </a:r>
          </a:p>
        </p:txBody>
      </p:sp>
      <p:sp>
        <p:nvSpPr>
          <p:cNvPr id="15" name="文字方塊 14"/>
          <p:cNvSpPr txBox="1"/>
          <p:nvPr/>
        </p:nvSpPr>
        <p:spPr>
          <a:xfrm>
            <a:off x="7112833" y="1428575"/>
            <a:ext cx="4474564" cy="2785378"/>
          </a:xfrm>
          <a:prstGeom prst="rect">
            <a:avLst/>
          </a:prstGeom>
          <a:noFill/>
          <a:ln>
            <a:noFill/>
          </a:ln>
        </p:spPr>
        <p:txBody>
          <a:bodyPr wrap="square" rtlCol="0">
            <a:spAutoFit/>
          </a:bodyPr>
          <a:lstStyle/>
          <a:p>
            <a:pPr marL="342900" indent="-342900">
              <a:lnSpc>
                <a:spcPct val="150000"/>
              </a:lnSpc>
              <a:buFont typeface="Arial" panose="020B0604020202020204" pitchFamily="34" charset="0"/>
              <a:buChar char="•"/>
            </a:pPr>
            <a:r>
              <a:rPr lang="zh-TW" altLang="en-US" sz="25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實驗組中，有三組</a:t>
            </a:r>
            <a:r>
              <a:rPr lang="zh-TW" altLang="en-US" sz="2500" b="1" u="sng"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排列緊密</a:t>
            </a:r>
            <a:r>
              <a:rPr lang="zh-TW" altLang="en-US" sz="25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，一組疏密各半。</a:t>
            </a:r>
            <a:endParaRPr lang="en-US" altLang="zh-TW" sz="25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nSpc>
                <a:spcPct val="150000"/>
              </a:lnSpc>
              <a:buFont typeface="Arial" panose="020B0604020202020204" pitchFamily="34" charset="0"/>
              <a:buChar char="•"/>
            </a:pPr>
            <a:r>
              <a:rPr lang="zh-TW" altLang="en-US" sz="25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對照組中，有兩組</a:t>
            </a:r>
            <a:r>
              <a:rPr lang="zh-TW" altLang="en-US" sz="2500" b="1" u="sng"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排列疏鬆</a:t>
            </a:r>
            <a:r>
              <a:rPr lang="zh-TW" altLang="en-US" sz="25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，一組緊密，一組疏密各半。</a:t>
            </a:r>
            <a:endParaRPr lang="en-US" altLang="zh-TW" sz="25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25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文字方塊 2"/>
          <p:cNvSpPr txBox="1"/>
          <p:nvPr/>
        </p:nvSpPr>
        <p:spPr>
          <a:xfrm>
            <a:off x="6410528" y="6292284"/>
            <a:ext cx="1643976" cy="369332"/>
          </a:xfrm>
          <a:prstGeom prst="rect">
            <a:avLst/>
          </a:prstGeom>
          <a:noFill/>
        </p:spPr>
        <p:txBody>
          <a:bodyPr wrap="square" rtlCol="0">
            <a:spAutoFit/>
          </a:bodyPr>
          <a:lstStyle/>
          <a:p>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放大倍率</a:t>
            </a:r>
            <a:r>
              <a:rPr lang="en-US" altLang="zh-TW">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:100x</a:t>
            </a:r>
            <a:endPar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37533679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2124634" y="365125"/>
            <a:ext cx="9229165" cy="1325563"/>
          </a:xfrm>
        </p:spPr>
        <p: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結論</a:t>
            </a:r>
          </a:p>
        </p:txBody>
      </p:sp>
      <p:sp>
        <p:nvSpPr>
          <p:cNvPr id="3" name="內容版面配置區 2"/>
          <p:cNvSpPr>
            <a:spLocks noGrp="1"/>
          </p:cNvSpPr>
          <p:nvPr>
            <p:ph idx="1"/>
          </p:nvPr>
        </p:nvSpPr>
        <p:spPr/>
        <p:txBody>
          <a:bodyPr>
            <a:normAutofit/>
          </a:bodyPr>
          <a:lstStyle/>
          <a:p>
            <a:pPr marL="228600" lvl="2">
              <a:lnSpc>
                <a:spcPct val="150000"/>
              </a:lnSpc>
              <a:spcBef>
                <a:spcPts val="1000"/>
              </a:spcBef>
            </a:pPr>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腸道菌對</a:t>
            </a:r>
            <a:r>
              <a:rPr lang="zh-TW" altLang="en-US" sz="3200" smtClean="0">
                <a:latin typeface="Times New Roman" panose="02020603050405020304" pitchFamily="18" charset="0"/>
                <a:ea typeface="標楷體" panose="03000509000000000000" pitchFamily="65" charset="-120"/>
                <a:cs typeface="Times New Roman" panose="02020603050405020304" pitchFamily="18" charset="0"/>
              </a:rPr>
              <a:t>各器官</a:t>
            </a:r>
            <a:r>
              <a:rPr lang="zh-TW" altLang="en-US" sz="3200">
                <a:latin typeface="Times New Roman" panose="02020603050405020304" pitchFamily="18" charset="0"/>
                <a:ea typeface="標楷體" panose="03000509000000000000" pitchFamily="65" charset="-120"/>
                <a:cs typeface="Times New Roman" panose="02020603050405020304" pitchFamily="18" charset="0"/>
              </a:rPr>
              <a:t>重量</a:t>
            </a:r>
            <a:r>
              <a:rPr lang="zh-TW" altLang="en-US" sz="3200" smtClean="0">
                <a:latin typeface="Times New Roman" panose="02020603050405020304" pitchFamily="18" charset="0"/>
                <a:ea typeface="標楷體" panose="03000509000000000000" pitchFamily="65" charset="-120"/>
                <a:cs typeface="Times New Roman" panose="02020603050405020304" pitchFamily="18" charset="0"/>
              </a:rPr>
              <a:t>有</a:t>
            </a:r>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不同的影響。</a:t>
            </a:r>
            <a:endPar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228600" lvl="2">
              <a:lnSpc>
                <a:spcPct val="150000"/>
              </a:lnSpc>
              <a:spcBef>
                <a:spcPts val="1000"/>
              </a:spcBef>
            </a:pPr>
            <a:r>
              <a:rPr lang="zh-TW" altLang="zh-TW" sz="3200" dirty="0" smtClean="0">
                <a:latin typeface="Times New Roman" panose="02020603050405020304" pitchFamily="18" charset="0"/>
                <a:ea typeface="標楷體" panose="03000509000000000000" pitchFamily="65" charset="-120"/>
                <a:cs typeface="Times New Roman" panose="02020603050405020304" pitchFamily="18" charset="0"/>
              </a:rPr>
              <a:t>腸</a:t>
            </a:r>
            <a:r>
              <a:rPr lang="zh-TW" altLang="zh-TW" sz="3200" dirty="0">
                <a:latin typeface="Times New Roman" panose="02020603050405020304" pitchFamily="18" charset="0"/>
                <a:ea typeface="標楷體" panose="03000509000000000000" pitchFamily="65" charset="-120"/>
                <a:cs typeface="Times New Roman" panose="02020603050405020304" pitchFamily="18" charset="0"/>
              </a:rPr>
              <a:t>道菌的有無對</a:t>
            </a:r>
            <a:r>
              <a:rPr lang="zh-TW" altLang="zh-TW" sz="3200" b="1" u="sng" dirty="0">
                <a:latin typeface="Times New Roman" panose="02020603050405020304" pitchFamily="18" charset="0"/>
                <a:ea typeface="標楷體" panose="03000509000000000000" pitchFamily="65" charset="-120"/>
                <a:cs typeface="Times New Roman" panose="02020603050405020304" pitchFamily="18" charset="0"/>
              </a:rPr>
              <a:t>心</a:t>
            </a:r>
            <a:r>
              <a:rPr lang="zh-TW" altLang="en-US" sz="3200" b="1" u="sng" dirty="0">
                <a:latin typeface="Times New Roman" panose="02020603050405020304" pitchFamily="18" charset="0"/>
                <a:ea typeface="標楷體" panose="03000509000000000000" pitchFamily="65" charset="-120"/>
                <a:cs typeface="Times New Roman" panose="02020603050405020304" pitchFamily="18" charset="0"/>
              </a:rPr>
              <a:t>臟</a:t>
            </a:r>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及</a:t>
            </a:r>
            <a:r>
              <a:rPr lang="zh-TW" altLang="zh-TW" sz="3200" b="1" u="sng" dirty="0">
                <a:latin typeface="Times New Roman" panose="02020603050405020304" pitchFamily="18" charset="0"/>
                <a:ea typeface="標楷體" panose="03000509000000000000" pitchFamily="65" charset="-120"/>
                <a:cs typeface="Times New Roman" panose="02020603050405020304" pitchFamily="18" charset="0"/>
              </a:rPr>
              <a:t>肝</a:t>
            </a:r>
            <a:r>
              <a:rPr lang="zh-TW" altLang="en-US" sz="3200" b="1" u="sng" dirty="0">
                <a:latin typeface="Times New Roman" panose="02020603050405020304" pitchFamily="18" charset="0"/>
                <a:ea typeface="標楷體" panose="03000509000000000000" pitchFamily="65" charset="-120"/>
                <a:cs typeface="Times New Roman" panose="02020603050405020304" pitchFamily="18" charset="0"/>
              </a:rPr>
              <a:t>臟</a:t>
            </a:r>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的重量</a:t>
            </a:r>
            <a:r>
              <a:rPr lang="zh-TW" altLang="zh-TW" sz="3200" dirty="0">
                <a:latin typeface="Times New Roman" panose="02020603050405020304" pitchFamily="18" charset="0"/>
                <a:ea typeface="標楷體" panose="03000509000000000000" pitchFamily="65" charset="-120"/>
                <a:cs typeface="Times New Roman" panose="02020603050405020304" pitchFamily="18" charset="0"/>
              </a:rPr>
              <a:t>有顯著</a:t>
            </a:r>
            <a:r>
              <a:rPr lang="zh-TW" altLang="zh-TW" sz="3200" dirty="0" smtClean="0">
                <a:latin typeface="Times New Roman" panose="02020603050405020304" pitchFamily="18" charset="0"/>
                <a:ea typeface="標楷體" panose="03000509000000000000" pitchFamily="65" charset="-120"/>
                <a:cs typeface="Times New Roman" panose="02020603050405020304" pitchFamily="18" charset="0"/>
              </a:rPr>
              <a:t>的</a:t>
            </a:r>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差</a:t>
            </a:r>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異</a:t>
            </a:r>
            <a:r>
              <a:rPr lang="zh-TW" altLang="zh-TW" sz="3200" b="1"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3200" b="1" dirty="0">
              <a:latin typeface="Times New Roman" panose="02020603050405020304" pitchFamily="18" charset="0"/>
              <a:ea typeface="標楷體" panose="03000509000000000000" pitchFamily="65" charset="-120"/>
              <a:cs typeface="Times New Roman" panose="02020603050405020304" pitchFamily="18" charset="0"/>
            </a:endParaRPr>
          </a:p>
          <a:p>
            <a:pPr marL="228600" lvl="2">
              <a:lnSpc>
                <a:spcPct val="150000"/>
              </a:lnSpc>
              <a:spcBef>
                <a:spcPts val="1000"/>
              </a:spcBef>
            </a:pPr>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肝臟切片中</a:t>
            </a:r>
            <a:r>
              <a:rPr lang="zh-TW" altLang="zh-TW" sz="3200" b="1" u="sng" dirty="0">
                <a:latin typeface="Times New Roman" panose="02020603050405020304" pitchFamily="18" charset="0"/>
                <a:ea typeface="標楷體" panose="03000509000000000000" pitchFamily="65" charset="-120"/>
                <a:cs typeface="Times New Roman" panose="02020603050405020304" pitchFamily="18" charset="0"/>
              </a:rPr>
              <a:t>對照組</a:t>
            </a:r>
            <a:r>
              <a:rPr lang="zh-TW" altLang="zh-TW" sz="3200" dirty="0">
                <a:latin typeface="Times New Roman" panose="02020603050405020304" pitchFamily="18" charset="0"/>
                <a:ea typeface="標楷體" panose="03000509000000000000" pitchFamily="65" charset="-120"/>
                <a:cs typeface="Times New Roman" panose="02020603050405020304" pitchFamily="18" charset="0"/>
              </a:rPr>
              <a:t>的排列較為</a:t>
            </a:r>
            <a:r>
              <a:rPr lang="zh-TW" altLang="zh-TW" sz="3200" b="1" u="sng" dirty="0">
                <a:latin typeface="Times New Roman" panose="02020603050405020304" pitchFamily="18" charset="0"/>
                <a:ea typeface="標楷體" panose="03000509000000000000" pitchFamily="65" charset="-120"/>
                <a:cs typeface="Times New Roman" panose="02020603050405020304" pitchFamily="18" charset="0"/>
              </a:rPr>
              <a:t>疏鬆</a:t>
            </a:r>
            <a:r>
              <a:rPr lang="zh-TW" altLang="zh-TW" sz="3200" dirty="0">
                <a:latin typeface="Times New Roman" panose="02020603050405020304" pitchFamily="18" charset="0"/>
                <a:ea typeface="標楷體" panose="03000509000000000000" pitchFamily="65" charset="-120"/>
                <a:cs typeface="Times New Roman" panose="02020603050405020304" pitchFamily="18" charset="0"/>
              </a:rPr>
              <a:t>，而</a:t>
            </a:r>
            <a:r>
              <a:rPr lang="zh-TW" altLang="zh-TW" sz="3200" b="1" u="sng" dirty="0">
                <a:latin typeface="Times New Roman" panose="02020603050405020304" pitchFamily="18" charset="0"/>
                <a:ea typeface="標楷體" panose="03000509000000000000" pitchFamily="65" charset="-120"/>
                <a:cs typeface="Times New Roman" panose="02020603050405020304" pitchFamily="18" charset="0"/>
              </a:rPr>
              <a:t>實驗組</a:t>
            </a:r>
            <a:r>
              <a:rPr lang="zh-TW" altLang="zh-TW" sz="3200" dirty="0">
                <a:latin typeface="Times New Roman" panose="02020603050405020304" pitchFamily="18" charset="0"/>
                <a:ea typeface="標楷體" panose="03000509000000000000" pitchFamily="65" charset="-120"/>
                <a:cs typeface="Times New Roman" panose="02020603050405020304" pitchFamily="18" charset="0"/>
              </a:rPr>
              <a:t>的排列較為</a:t>
            </a:r>
            <a:r>
              <a:rPr lang="zh-TW" altLang="zh-TW" sz="3200" b="1" u="sng" dirty="0">
                <a:latin typeface="Times New Roman" panose="02020603050405020304" pitchFamily="18" charset="0"/>
                <a:ea typeface="標楷體" panose="03000509000000000000" pitchFamily="65" charset="-120"/>
                <a:cs typeface="Times New Roman" panose="02020603050405020304" pitchFamily="18" charset="0"/>
              </a:rPr>
              <a:t>緊密</a:t>
            </a:r>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zh-TW" sz="3200"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6408738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2111188" y="365125"/>
            <a:ext cx="9242612" cy="1325563"/>
          </a:xfrm>
        </p:spPr>
        <p: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未來展望</a:t>
            </a:r>
          </a:p>
        </p:txBody>
      </p:sp>
      <p:sp>
        <p:nvSpPr>
          <p:cNvPr id="3" name="內容版面配置區 2"/>
          <p:cNvSpPr>
            <a:spLocks noGrp="1"/>
          </p:cNvSpPr>
          <p:nvPr>
            <p:ph idx="1"/>
          </p:nvPr>
        </p:nvSpPr>
        <p:spPr/>
        <p:txBody>
          <a:bodyPr>
            <a:normAutofit/>
          </a:bodyPr>
          <a:lstStyle/>
          <a:p>
            <a:pPr marL="514350" indent="-514350">
              <a:lnSpc>
                <a:spcPct val="150000"/>
              </a:lnSpc>
              <a:buFont typeface="+mj-lt"/>
              <a:buAutoNum type="arabicPeriod"/>
            </a:pPr>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將</a:t>
            </a:r>
            <a:r>
              <a:rPr lang="zh-TW" altLang="en-US" sz="3200" b="1" dirty="0">
                <a:latin typeface="Times New Roman" panose="02020603050405020304" pitchFamily="18" charset="0"/>
                <a:ea typeface="標楷體" panose="03000509000000000000" pitchFamily="65" charset="-120"/>
                <a:cs typeface="Times New Roman" panose="02020603050405020304" pitchFamily="18" charset="0"/>
              </a:rPr>
              <a:t>肝臟樣本</a:t>
            </a:r>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以螢光染色處理，確認細胞間填充的物質。</a:t>
            </a:r>
            <a:endParaRPr lang="en-US" altLang="zh-TW" sz="3200" dirty="0">
              <a:latin typeface="Times New Roman" panose="02020603050405020304" pitchFamily="18" charset="0"/>
              <a:ea typeface="標楷體" panose="03000509000000000000" pitchFamily="65" charset="-120"/>
              <a:cs typeface="Times New Roman" panose="02020603050405020304" pitchFamily="18" charset="0"/>
            </a:endParaRPr>
          </a:p>
          <a:p>
            <a:pPr marL="514350" indent="-514350">
              <a:lnSpc>
                <a:spcPct val="150000"/>
              </a:lnSpc>
              <a:buFont typeface="+mj-lt"/>
              <a:buAutoNum type="arabicPeriod"/>
            </a:pPr>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對</a:t>
            </a:r>
            <a:r>
              <a:rPr lang="zh-TW" altLang="en-US" sz="3200" b="1" dirty="0">
                <a:latin typeface="Times New Roman" panose="02020603050405020304" pitchFamily="18" charset="0"/>
                <a:ea typeface="標楷體" panose="03000509000000000000" pitchFamily="65" charset="-120"/>
                <a:cs typeface="Times New Roman" panose="02020603050405020304" pitchFamily="18" charset="0"/>
              </a:rPr>
              <a:t>心臟樣本</a:t>
            </a:r>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進行組織切片及染色，探討為何心臟為器官重量變化最顯著的一個。</a:t>
            </a:r>
            <a:endParaRPr lang="en-US" altLang="zh-TW" sz="3200" dirty="0">
              <a:latin typeface="Times New Roman" panose="02020603050405020304" pitchFamily="18" charset="0"/>
              <a:ea typeface="標楷體" panose="03000509000000000000" pitchFamily="65" charset="-120"/>
              <a:cs typeface="Times New Roman" panose="02020603050405020304" pitchFamily="18" charset="0"/>
            </a:endParaRPr>
          </a:p>
          <a:p>
            <a:pPr marL="514350" indent="-514350">
              <a:lnSpc>
                <a:spcPct val="150000"/>
              </a:lnSpc>
              <a:buFont typeface="+mj-lt"/>
              <a:buAutoNum type="arabicPeriod"/>
            </a:pPr>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對其他器官樣本進行組織切片及染色，探討腸道菌對各器官的影響</a:t>
            </a:r>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a:t>
            </a:r>
          </a:p>
          <a:p>
            <a:pPr marL="514350" indent="-514350">
              <a:lnSpc>
                <a:spcPct val="150000"/>
              </a:lnSpc>
              <a:buFont typeface="+mj-lt"/>
              <a:buAutoNum type="arabicPeriod"/>
            </a:pPr>
            <a:endParaRPr lang="en-US" altLang="zh-TW" sz="3200"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33293341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2124634" y="365125"/>
            <a:ext cx="9229165" cy="1325563"/>
          </a:xfrm>
        </p:spPr>
        <p: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特別感謝</a:t>
            </a:r>
          </a:p>
        </p:txBody>
      </p:sp>
      <p:sp>
        <p:nvSpPr>
          <p:cNvPr id="3" name="內容版面配置區 2"/>
          <p:cNvSpPr>
            <a:spLocks noGrp="1"/>
          </p:cNvSpPr>
          <p:nvPr>
            <p:ph idx="1"/>
          </p:nvPr>
        </p:nvSpPr>
        <p:spPr/>
        <p:txBody>
          <a:bodyPr/>
          <a:lstStyle/>
          <a:p>
            <a:pPr marL="0" indent="0">
              <a:lnSpc>
                <a:spcPct val="150000"/>
              </a:lnSpc>
              <a:buNone/>
            </a:pPr>
            <a:r>
              <a:rPr lang="zh-TW" altLang="en-US" u="sng" dirty="0">
                <a:latin typeface="Times New Roman" panose="02020603050405020304" pitchFamily="18" charset="0"/>
                <a:ea typeface="標楷體" panose="03000509000000000000" pitchFamily="65" charset="-120"/>
                <a:cs typeface="Times New Roman" panose="02020603050405020304" pitchFamily="18" charset="0"/>
              </a:rPr>
              <a:t>謝清河</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教授</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0" indent="0">
              <a:lnSpc>
                <a:spcPct val="150000"/>
              </a:lnSpc>
              <a:buNone/>
            </a:pPr>
            <a:r>
              <a:rPr lang="zh-TW" altLang="en-US" u="sng" dirty="0">
                <a:latin typeface="Times New Roman" panose="02020603050405020304" pitchFamily="18" charset="0"/>
                <a:ea typeface="標楷體" panose="03000509000000000000" pitchFamily="65" charset="-120"/>
                <a:cs typeface="Times New Roman" panose="02020603050405020304" pitchFamily="18" charset="0"/>
              </a:rPr>
              <a:t>劉玉山</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老師</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0" indent="0">
              <a:lnSpc>
                <a:spcPct val="150000"/>
              </a:lnSpc>
              <a:buNone/>
            </a:pPr>
            <a:r>
              <a:rPr lang="zh-TW" altLang="en-US" u="sng" dirty="0">
                <a:latin typeface="Times New Roman" panose="02020603050405020304" pitchFamily="18" charset="0"/>
                <a:ea typeface="標楷體" panose="03000509000000000000" pitchFamily="65" charset="-120"/>
                <a:cs typeface="Times New Roman" panose="02020603050405020304" pitchFamily="18" charset="0"/>
              </a:rPr>
              <a:t>陳泓志</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博士</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0" indent="0">
              <a:lnSpc>
                <a:spcPct val="150000"/>
              </a:lnSpc>
              <a:buNone/>
            </a:pPr>
            <a:r>
              <a:rPr lang="zh-TW" altLang="en-US" u="sng" smtClean="0">
                <a:latin typeface="Times New Roman" panose="02020603050405020304" pitchFamily="18" charset="0"/>
                <a:ea typeface="標楷體" panose="03000509000000000000" pitchFamily="65" charset="-120"/>
                <a:cs typeface="Times New Roman" panose="02020603050405020304" pitchFamily="18" charset="0"/>
              </a:rPr>
              <a:t>謝</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教授實驗室所有的</a:t>
            </a:r>
            <a:r>
              <a:rPr lang="zh-TW" altLang="en-US">
                <a:latin typeface="Times New Roman" panose="02020603050405020304" pitchFamily="18" charset="0"/>
                <a:ea typeface="標楷體" panose="03000509000000000000" pitchFamily="65" charset="-120"/>
                <a:cs typeface="Times New Roman" panose="02020603050405020304" pitchFamily="18" charset="0"/>
              </a:rPr>
              <a:t>學長</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姐</a:t>
            </a:r>
            <a:endParaRPr lang="en-US" altLang="zh-TW" smtClean="0">
              <a:latin typeface="Times New Roman" panose="02020603050405020304" pitchFamily="18" charset="0"/>
              <a:ea typeface="標楷體" panose="03000509000000000000" pitchFamily="65" charset="-120"/>
              <a:cs typeface="Times New Roman" panose="02020603050405020304" pitchFamily="18" charset="0"/>
            </a:endParaRPr>
          </a:p>
          <a:p>
            <a:pPr marL="0" indent="0">
              <a:lnSpc>
                <a:spcPct val="150000"/>
              </a:lnSpc>
              <a:buNone/>
            </a:pP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和台下所有的</a:t>
            </a:r>
            <a:r>
              <a:rPr lang="zh-TW" altLang="en-US">
                <a:latin typeface="Times New Roman" panose="02020603050405020304" pitchFamily="18" charset="0"/>
                <a:ea typeface="標楷體" panose="03000509000000000000" pitchFamily="65" charset="-120"/>
                <a:cs typeface="Times New Roman" panose="02020603050405020304" pitchFamily="18" charset="0"/>
              </a:rPr>
              <a:t>觀眾</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6661800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2001982" y="348499"/>
            <a:ext cx="10515600" cy="1325563"/>
          </a:xfrm>
        </p:spPr>
        <p: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研究目的</a:t>
            </a:r>
          </a:p>
        </p:txBody>
      </p:sp>
      <p:sp>
        <p:nvSpPr>
          <p:cNvPr id="3" name="內容版面配置區 2"/>
          <p:cNvSpPr>
            <a:spLocks noGrp="1"/>
          </p:cNvSpPr>
          <p:nvPr>
            <p:ph idx="1"/>
          </p:nvPr>
        </p:nvSpPr>
        <p:spPr/>
        <p:txBody>
          <a:bodyPr/>
          <a:lstStyle/>
          <a:p>
            <a:pPr>
              <a:lnSpc>
                <a:spcPct val="150000"/>
              </a:lnSpc>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本研究嘗試更深入</a:t>
            </a:r>
            <a:r>
              <a:rPr lang="zh-TW" altLang="en-US" b="1" u="sng"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研究腸道菌與個體的生理關係</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，以求解腸道菌對身體代謝的影響。</a:t>
            </a:r>
          </a:p>
        </p:txBody>
      </p:sp>
    </p:spTree>
    <p:extLst>
      <p:ext uri="{BB962C8B-B14F-4D97-AF65-F5344CB8AC3E}">
        <p14:creationId xmlns:p14="http://schemas.microsoft.com/office/powerpoint/2010/main" val="38785791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圖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1519" y="2018348"/>
            <a:ext cx="11172467" cy="3887152"/>
          </a:xfrm>
          <a:prstGeom prst="rect">
            <a:avLst/>
          </a:prstGeom>
        </p:spPr>
      </p:pic>
      <p:sp>
        <p:nvSpPr>
          <p:cNvPr id="6" name="標題 1"/>
          <p:cNvSpPr>
            <a:spLocks noGrp="1"/>
          </p:cNvSpPr>
          <p:nvPr>
            <p:ph type="title"/>
          </p:nvPr>
        </p:nvSpPr>
        <p:spPr>
          <a:xfrm>
            <a:off x="2001982" y="348499"/>
            <a:ext cx="10515600" cy="1325563"/>
          </a:xfrm>
        </p:spPr>
        <p: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研究目的</a:t>
            </a:r>
          </a:p>
        </p:txBody>
      </p:sp>
    </p:spTree>
    <p:extLst>
      <p:ext uri="{BB962C8B-B14F-4D97-AF65-F5344CB8AC3E}">
        <p14:creationId xmlns:p14="http://schemas.microsoft.com/office/powerpoint/2010/main" val="9346430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2151528" y="365125"/>
            <a:ext cx="9202271" cy="1325563"/>
          </a:xfrm>
        </p:spPr>
        <p: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實驗設計</a:t>
            </a:r>
          </a:p>
        </p:txBody>
      </p:sp>
      <p:pic>
        <p:nvPicPr>
          <p:cNvPr id="5" name="圖片 4"/>
          <p:cNvPicPr>
            <a:picLocks noChangeAspect="1"/>
          </p:cNvPicPr>
          <p:nvPr/>
        </p:nvPicPr>
        <p:blipFill>
          <a:blip r:embed="rId4">
            <a:extLst>
              <a:ext uri="{BEBA8EAE-BF5A-486C-A8C5-ECC9F3942E4B}">
                <a14:imgProps xmlns:a14="http://schemas.microsoft.com/office/drawing/2010/main">
                  <a14:imgLayer r:embed="rId5">
                    <a14:imgEffect>
                      <a14:backgroundRemoval t="9375" b="94792" l="5837" r="95331">
                        <a14:foregroundMark x1="36576" y1="48438" x2="36576" y2="48438"/>
                        <a14:foregroundMark x1="25681" y1="48438" x2="25681" y2="48438"/>
                        <a14:foregroundMark x1="20623" y1="48438" x2="20623" y2="48438"/>
                        <a14:foregroundMark x1="22179" y1="51563" x2="22179" y2="51563"/>
                        <a14:foregroundMark x1="22179" y1="51563" x2="22179" y2="51563"/>
                        <a14:foregroundMark x1="42023" y1="52083" x2="42023" y2="52083"/>
                        <a14:foregroundMark x1="44358" y1="63021" x2="44358" y2="63021"/>
                        <a14:foregroundMark x1="34241" y1="60938" x2="34241" y2="60938"/>
                        <a14:foregroundMark x1="42023" y1="59375" x2="42023" y2="59375"/>
                        <a14:foregroundMark x1="50195" y1="51563" x2="50195" y2="51563"/>
                        <a14:foregroundMark x1="47860" y1="38021" x2="47860" y2="38021"/>
                        <a14:foregroundMark x1="39689" y1="48438" x2="39689" y2="48438"/>
                        <a14:foregroundMark x1="42802" y1="46875" x2="42802" y2="46875"/>
                        <a14:foregroundMark x1="43580" y1="46354" x2="43580" y2="46354"/>
                        <a14:foregroundMark x1="43969" y1="46354" x2="43969" y2="46354"/>
                        <a14:foregroundMark x1="49416" y1="44271" x2="49416" y2="44271"/>
                        <a14:foregroundMark x1="52529" y1="40625" x2="52529" y2="40625"/>
                        <a14:foregroundMark x1="57588" y1="38542" x2="57588" y2="38542"/>
                        <a14:foregroundMark x1="71206" y1="46875" x2="71206" y2="46875"/>
                      </a14:backgroundRemoval>
                    </a14:imgEffect>
                  </a14:imgLayer>
                </a14:imgProps>
              </a:ext>
            </a:extLst>
          </a:blip>
          <a:stretch>
            <a:fillRect/>
          </a:stretch>
        </p:blipFill>
        <p:spPr>
          <a:xfrm>
            <a:off x="838200" y="2659584"/>
            <a:ext cx="2939364" cy="2195945"/>
          </a:xfrm>
          <a:prstGeom prst="rect">
            <a:avLst/>
          </a:prstGeom>
        </p:spPr>
      </p:pic>
      <p:sp>
        <p:nvSpPr>
          <p:cNvPr id="7" name="文字方塊 6"/>
          <p:cNvSpPr txBox="1"/>
          <p:nvPr/>
        </p:nvSpPr>
        <p:spPr>
          <a:xfrm>
            <a:off x="1373580" y="5018529"/>
            <a:ext cx="2040180" cy="830997"/>
          </a:xfrm>
          <a:prstGeom prst="rect">
            <a:avLst/>
          </a:prstGeom>
          <a:noFill/>
        </p:spPr>
        <p:txBody>
          <a:bodyPr wrap="square" rtlCol="0">
            <a:spAutoFit/>
          </a:bodyPr>
          <a:lstStyle/>
          <a:p>
            <a:r>
              <a:rPr lang="en-US" altLang="zh-TW" sz="28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9</a:t>
            </a:r>
            <a:r>
              <a:rPr lang="zh-TW" altLang="en-US" sz="28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周，公鼠</a:t>
            </a:r>
            <a:r>
              <a:rPr lang="en-US" altLang="zh-TW" sz="20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(C57BL/6J)</a:t>
            </a:r>
            <a:r>
              <a:rPr lang="zh-TW" altLang="en-US" sz="20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品系</a:t>
            </a:r>
          </a:p>
        </p:txBody>
      </p:sp>
      <p:sp>
        <p:nvSpPr>
          <p:cNvPr id="8" name="向右箭號 7"/>
          <p:cNvSpPr/>
          <p:nvPr/>
        </p:nvSpPr>
        <p:spPr>
          <a:xfrm>
            <a:off x="4211732" y="2740602"/>
            <a:ext cx="1836057" cy="362857"/>
          </a:xfrm>
          <a:prstGeom prst="rightArrow">
            <a:avLst/>
          </a:prstGeom>
          <a:solidFill>
            <a:schemeClr val="accent1">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9" name="文字方塊 8"/>
          <p:cNvSpPr txBox="1"/>
          <p:nvPr/>
        </p:nvSpPr>
        <p:spPr>
          <a:xfrm>
            <a:off x="4115309" y="2290252"/>
            <a:ext cx="1932480" cy="369332"/>
          </a:xfrm>
          <a:prstGeom prst="rect">
            <a:avLst/>
          </a:prstGeom>
          <a:noFill/>
          <a:ln>
            <a:solidFill>
              <a:schemeClr val="tx1"/>
            </a:solidFill>
          </a:ln>
        </p:spPr>
        <p:txBody>
          <a:bodyPr wrap="square" rtlCol="0">
            <a:spAutoFit/>
          </a:bodyPr>
          <a:lstStyle/>
          <a:p>
            <a:pPr algn="ct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餵食</a:t>
            </a:r>
            <a:r>
              <a:rPr lang="zh-TW" altLang="en-US" b="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抗生素</a:t>
            </a:r>
            <a:endParaRPr lang="zh-TW" altLang="en-US"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 name="向右箭號 9"/>
          <p:cNvSpPr/>
          <p:nvPr/>
        </p:nvSpPr>
        <p:spPr>
          <a:xfrm>
            <a:off x="4211732" y="4655672"/>
            <a:ext cx="1836057" cy="362857"/>
          </a:xfrm>
          <a:prstGeom prst="rightArrow">
            <a:avLst/>
          </a:prstGeom>
          <a:solidFill>
            <a:schemeClr val="accent1">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1" name="文字方塊 10"/>
          <p:cNvSpPr txBox="1"/>
          <p:nvPr/>
        </p:nvSpPr>
        <p:spPr>
          <a:xfrm>
            <a:off x="4115309" y="4211797"/>
            <a:ext cx="1932480" cy="369332"/>
          </a:xfrm>
          <a:prstGeom prst="rect">
            <a:avLst/>
          </a:prstGeom>
          <a:noFill/>
          <a:ln>
            <a:solidFill>
              <a:schemeClr val="tx1"/>
            </a:solidFill>
          </a:ln>
        </p:spPr>
        <p:txBody>
          <a:bodyPr wrap="square" rtlCol="0">
            <a:spAutoFit/>
          </a:bodyPr>
          <a:lstStyle/>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正常飼養</a:t>
            </a:r>
          </a:p>
        </p:txBody>
      </p:sp>
      <p:pic>
        <p:nvPicPr>
          <p:cNvPr id="12" name="圖片 11"/>
          <p:cNvPicPr>
            <a:picLocks noChangeAspect="1"/>
          </p:cNvPicPr>
          <p:nvPr/>
        </p:nvPicPr>
        <p:blipFill>
          <a:blip r:embed="rId4">
            <a:extLst>
              <a:ext uri="{BEBA8EAE-BF5A-486C-A8C5-ECC9F3942E4B}">
                <a14:imgProps xmlns:a14="http://schemas.microsoft.com/office/drawing/2010/main">
                  <a14:imgLayer r:embed="rId5">
                    <a14:imgEffect>
                      <a14:backgroundRemoval t="9375" b="94792" l="5837" r="95331">
                        <a14:foregroundMark x1="36576" y1="48438" x2="36576" y2="48438"/>
                        <a14:foregroundMark x1="25681" y1="48438" x2="25681" y2="48438"/>
                        <a14:foregroundMark x1="20623" y1="48438" x2="20623" y2="48438"/>
                        <a14:foregroundMark x1="22179" y1="51563" x2="22179" y2="51563"/>
                        <a14:foregroundMark x1="22179" y1="51563" x2="22179" y2="51563"/>
                        <a14:foregroundMark x1="42023" y1="52083" x2="42023" y2="52083"/>
                        <a14:foregroundMark x1="44358" y1="63021" x2="44358" y2="63021"/>
                        <a14:foregroundMark x1="34241" y1="60938" x2="34241" y2="60938"/>
                        <a14:foregroundMark x1="42023" y1="59375" x2="42023" y2="59375"/>
                        <a14:foregroundMark x1="50195" y1="51563" x2="50195" y2="51563"/>
                        <a14:foregroundMark x1="47860" y1="38021" x2="47860" y2="38021"/>
                        <a14:foregroundMark x1="39689" y1="48438" x2="39689" y2="48438"/>
                        <a14:foregroundMark x1="42802" y1="46875" x2="42802" y2="46875"/>
                        <a14:foregroundMark x1="43580" y1="46354" x2="43580" y2="46354"/>
                        <a14:foregroundMark x1="43969" y1="46354" x2="43969" y2="46354"/>
                        <a14:foregroundMark x1="49416" y1="44271" x2="49416" y2="44271"/>
                        <a14:foregroundMark x1="52529" y1="40625" x2="52529" y2="40625"/>
                        <a14:foregroundMark x1="57588" y1="38542" x2="57588" y2="38542"/>
                        <a14:foregroundMark x1="71206" y1="46875" x2="71206" y2="46875"/>
                      </a14:backgroundRemoval>
                    </a14:imgEffect>
                  </a14:imgLayer>
                </a14:imgProps>
              </a:ext>
            </a:extLst>
          </a:blip>
          <a:stretch>
            <a:fillRect/>
          </a:stretch>
        </p:blipFill>
        <p:spPr>
          <a:xfrm>
            <a:off x="6481956" y="1810952"/>
            <a:ext cx="2939364" cy="2195945"/>
          </a:xfrm>
          <a:prstGeom prst="rect">
            <a:avLst/>
          </a:prstGeom>
        </p:spPr>
      </p:pic>
      <p:pic>
        <p:nvPicPr>
          <p:cNvPr id="13" name="圖片 12"/>
          <p:cNvPicPr>
            <a:picLocks noChangeAspect="1"/>
          </p:cNvPicPr>
          <p:nvPr/>
        </p:nvPicPr>
        <p:blipFill>
          <a:blip r:embed="rId4">
            <a:extLst>
              <a:ext uri="{BEBA8EAE-BF5A-486C-A8C5-ECC9F3942E4B}">
                <a14:imgProps xmlns:a14="http://schemas.microsoft.com/office/drawing/2010/main">
                  <a14:imgLayer r:embed="rId5">
                    <a14:imgEffect>
                      <a14:backgroundRemoval t="9375" b="94792" l="5837" r="95331">
                        <a14:foregroundMark x1="36576" y1="48438" x2="36576" y2="48438"/>
                        <a14:foregroundMark x1="25681" y1="48438" x2="25681" y2="48438"/>
                        <a14:foregroundMark x1="20623" y1="48438" x2="20623" y2="48438"/>
                        <a14:foregroundMark x1="22179" y1="51563" x2="22179" y2="51563"/>
                        <a14:foregroundMark x1="22179" y1="51563" x2="22179" y2="51563"/>
                        <a14:foregroundMark x1="42023" y1="52083" x2="42023" y2="52083"/>
                        <a14:foregroundMark x1="44358" y1="63021" x2="44358" y2="63021"/>
                        <a14:foregroundMark x1="34241" y1="60938" x2="34241" y2="60938"/>
                        <a14:foregroundMark x1="42023" y1="59375" x2="42023" y2="59375"/>
                        <a14:foregroundMark x1="50195" y1="51563" x2="50195" y2="51563"/>
                        <a14:foregroundMark x1="47860" y1="38021" x2="47860" y2="38021"/>
                        <a14:foregroundMark x1="39689" y1="48438" x2="39689" y2="48438"/>
                        <a14:foregroundMark x1="42802" y1="46875" x2="42802" y2="46875"/>
                        <a14:foregroundMark x1="43580" y1="46354" x2="43580" y2="46354"/>
                        <a14:foregroundMark x1="43969" y1="46354" x2="43969" y2="46354"/>
                        <a14:foregroundMark x1="49416" y1="44271" x2="49416" y2="44271"/>
                        <a14:foregroundMark x1="52529" y1="40625" x2="52529" y2="40625"/>
                        <a14:foregroundMark x1="57588" y1="38542" x2="57588" y2="38542"/>
                        <a14:foregroundMark x1="71206" y1="46875" x2="71206" y2="46875"/>
                      </a14:backgroundRemoval>
                    </a14:imgEffect>
                  </a14:imgLayer>
                </a14:imgProps>
              </a:ext>
            </a:extLst>
          </a:blip>
          <a:stretch>
            <a:fillRect/>
          </a:stretch>
        </p:blipFill>
        <p:spPr>
          <a:xfrm>
            <a:off x="6481956" y="3661523"/>
            <a:ext cx="2939364" cy="2195945"/>
          </a:xfrm>
          <a:prstGeom prst="rect">
            <a:avLst/>
          </a:prstGeom>
        </p:spPr>
      </p:pic>
      <p:sp>
        <p:nvSpPr>
          <p:cNvPr id="14" name="文字方塊 13"/>
          <p:cNvSpPr txBox="1"/>
          <p:nvPr/>
        </p:nvSpPr>
        <p:spPr>
          <a:xfrm>
            <a:off x="7865362" y="2539592"/>
            <a:ext cx="886819" cy="369332"/>
          </a:xfrm>
          <a:prstGeom prst="rect">
            <a:avLst/>
          </a:prstGeom>
          <a:noFill/>
          <a:ln>
            <a:noFill/>
          </a:ln>
        </p:spPr>
        <p:txBody>
          <a:bodyPr wrap="square" rtlCol="0">
            <a:spAutoFit/>
          </a:bodyPr>
          <a:lstStyle/>
          <a:p>
            <a:r>
              <a:rPr lang="zh-TW" altLang="en-US"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抗生素</a:t>
            </a:r>
            <a:endPar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5" name="文字方塊 14"/>
          <p:cNvSpPr txBox="1"/>
          <p:nvPr/>
        </p:nvSpPr>
        <p:spPr>
          <a:xfrm>
            <a:off x="9421320" y="2580239"/>
            <a:ext cx="1868604" cy="523220"/>
          </a:xfrm>
          <a:prstGeom prst="rect">
            <a:avLst/>
          </a:prstGeom>
          <a:noFill/>
        </p:spPr>
        <p:txBody>
          <a:bodyPr wrap="square" rtlCol="0">
            <a:spAutoFit/>
          </a:bodyPr>
          <a:lstStyle/>
          <a:p>
            <a:r>
              <a:rPr lang="zh-TW" altLang="en-US" sz="28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實驗組</a:t>
            </a:r>
          </a:p>
        </p:txBody>
      </p:sp>
      <p:sp>
        <p:nvSpPr>
          <p:cNvPr id="16" name="文字方塊 15"/>
          <p:cNvSpPr txBox="1"/>
          <p:nvPr/>
        </p:nvSpPr>
        <p:spPr>
          <a:xfrm>
            <a:off x="9421320" y="4495309"/>
            <a:ext cx="1868604" cy="523220"/>
          </a:xfrm>
          <a:prstGeom prst="rect">
            <a:avLst/>
          </a:prstGeom>
          <a:noFill/>
        </p:spPr>
        <p:txBody>
          <a:bodyPr wrap="square" rtlCol="0">
            <a:spAutoFit/>
          </a:bodyPr>
          <a:lstStyle/>
          <a:p>
            <a:r>
              <a:rPr lang="zh-TW" altLang="en-US" sz="28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對照組</a:t>
            </a:r>
          </a:p>
        </p:txBody>
      </p:sp>
    </p:spTree>
    <p:extLst>
      <p:ext uri="{BB962C8B-B14F-4D97-AF65-F5344CB8AC3E}">
        <p14:creationId xmlns:p14="http://schemas.microsoft.com/office/powerpoint/2010/main" val="213410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4" grpId="0"/>
      <p:bldP spid="15"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2138082" y="365125"/>
            <a:ext cx="9215718" cy="1325563"/>
          </a:xfrm>
        </p:spPr>
        <p:txBody>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ABX</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配置</a:t>
            </a:r>
          </a:p>
        </p:txBody>
      </p:sp>
      <p:sp>
        <p:nvSpPr>
          <p:cNvPr id="3" name="內容版面配置區 2"/>
          <p:cNvSpPr>
            <a:spLocks noGrp="1"/>
          </p:cNvSpPr>
          <p:nvPr>
            <p:ph idx="1"/>
          </p:nvPr>
        </p:nvSpPr>
        <p:spPr/>
        <p:txBody>
          <a:bodyPr/>
          <a:lstStyle/>
          <a:p>
            <a:r>
              <a:rPr lang="en-US" altLang="zh-TW" sz="4400" dirty="0">
                <a:latin typeface="Times New Roman" panose="02020603050405020304" pitchFamily="18" charset="0"/>
                <a:ea typeface="標楷體" panose="03000509000000000000" pitchFamily="65" charset="-120"/>
                <a:cs typeface="Times New Roman" panose="02020603050405020304" pitchFamily="18" charset="0"/>
              </a:rPr>
              <a:t>ABX</a:t>
            </a:r>
            <a:r>
              <a:rPr lang="zh-TW" altLang="en-US" sz="4400" dirty="0">
                <a:latin typeface="Times New Roman" panose="02020603050405020304" pitchFamily="18" charset="0"/>
                <a:ea typeface="標楷體" panose="03000509000000000000" pitchFamily="65" charset="-120"/>
                <a:cs typeface="Times New Roman" panose="02020603050405020304" pitchFamily="18" charset="0"/>
              </a:rPr>
              <a:t>藥劑成分</a:t>
            </a:r>
            <a:endParaRPr lang="en-US" altLang="zh-TW" sz="4400" dirty="0">
              <a:latin typeface="Times New Roman" panose="02020603050405020304" pitchFamily="18" charset="0"/>
              <a:ea typeface="標楷體" panose="03000509000000000000" pitchFamily="65" charset="-120"/>
              <a:cs typeface="Times New Roman" panose="02020603050405020304" pitchFamily="18" charset="0"/>
            </a:endParaRPr>
          </a:p>
          <a:p>
            <a:pPr marL="685800" lvl="2">
              <a:spcBef>
                <a:spcPts val="1000"/>
              </a:spcBef>
            </a:pP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Ampicillin </a:t>
            </a:r>
            <a:r>
              <a:rPr lang="zh-TW" altLang="zh-TW" sz="3200" dirty="0">
                <a:latin typeface="Times New Roman" panose="02020603050405020304" pitchFamily="18" charset="0"/>
                <a:ea typeface="標楷體" panose="03000509000000000000" pitchFamily="65" charset="-120"/>
                <a:cs typeface="Times New Roman" panose="02020603050405020304" pitchFamily="18" charset="0"/>
              </a:rPr>
              <a:t>安芐</a:t>
            </a:r>
            <a:r>
              <a:rPr lang="zh-TW" altLang="zh-TW" sz="3200" dirty="0" smtClean="0">
                <a:latin typeface="Times New Roman" panose="02020603050405020304" pitchFamily="18" charset="0"/>
                <a:ea typeface="標楷體" panose="03000509000000000000" pitchFamily="65" charset="-120"/>
                <a:cs typeface="Times New Roman" panose="02020603050405020304" pitchFamily="18" charset="0"/>
              </a:rPr>
              <a:t>青黴素</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	0.25</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g/L)</a:t>
            </a:r>
            <a:endParaRPr lang="zh-TW" altLang="zh-TW" sz="3200" dirty="0">
              <a:latin typeface="Times New Roman" panose="02020603050405020304" pitchFamily="18" charset="0"/>
              <a:ea typeface="標楷體" panose="03000509000000000000" pitchFamily="65" charset="-120"/>
              <a:cs typeface="Times New Roman" panose="02020603050405020304" pitchFamily="18" charset="0"/>
            </a:endParaRPr>
          </a:p>
          <a:p>
            <a:pPr marL="685800" lvl="2">
              <a:spcBef>
                <a:spcPts val="1000"/>
              </a:spcBef>
            </a:pP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Metronidazole </a:t>
            </a:r>
            <a:r>
              <a:rPr lang="zh-TW" altLang="zh-TW" sz="3200" dirty="0">
                <a:latin typeface="Times New Roman" panose="02020603050405020304" pitchFamily="18" charset="0"/>
                <a:ea typeface="標楷體" panose="03000509000000000000" pitchFamily="65" charset="-120"/>
                <a:cs typeface="Times New Roman" panose="02020603050405020304" pitchFamily="18" charset="0"/>
              </a:rPr>
              <a:t>甲硝</a:t>
            </a:r>
            <a:r>
              <a:rPr lang="zh-TW" altLang="zh-TW" sz="3200" dirty="0" smtClean="0">
                <a:latin typeface="Times New Roman" panose="02020603050405020304" pitchFamily="18" charset="0"/>
                <a:ea typeface="標楷體" panose="03000509000000000000" pitchFamily="65" charset="-120"/>
                <a:cs typeface="Times New Roman" panose="02020603050405020304" pitchFamily="18" charset="0"/>
              </a:rPr>
              <a:t>唑</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		0.25</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g/L)</a:t>
            </a:r>
            <a:endParaRPr lang="zh-TW" altLang="zh-TW" sz="3200" dirty="0">
              <a:latin typeface="Times New Roman" panose="02020603050405020304" pitchFamily="18" charset="0"/>
              <a:ea typeface="標楷體" panose="03000509000000000000" pitchFamily="65" charset="-120"/>
              <a:cs typeface="Times New Roman" panose="02020603050405020304" pitchFamily="18" charset="0"/>
            </a:endParaRPr>
          </a:p>
          <a:p>
            <a:pPr marL="685800" lvl="2">
              <a:spcBef>
                <a:spcPts val="1000"/>
              </a:spcBef>
            </a:pP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Neomycin </a:t>
            </a:r>
            <a:r>
              <a:rPr lang="zh-TW" altLang="zh-TW" sz="3200" dirty="0" smtClean="0">
                <a:latin typeface="Times New Roman" panose="02020603050405020304" pitchFamily="18" charset="0"/>
                <a:ea typeface="標楷體" panose="03000509000000000000" pitchFamily="65" charset="-120"/>
                <a:cs typeface="Times New Roman" panose="02020603050405020304" pitchFamily="18" charset="0"/>
              </a:rPr>
              <a:t>新黴素</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		0.25</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g/L)</a:t>
            </a:r>
            <a:endParaRPr lang="zh-TW" altLang="zh-TW" sz="3200" dirty="0">
              <a:latin typeface="Times New Roman" panose="02020603050405020304" pitchFamily="18" charset="0"/>
              <a:ea typeface="標楷體" panose="03000509000000000000" pitchFamily="65" charset="-120"/>
              <a:cs typeface="Times New Roman" panose="02020603050405020304" pitchFamily="18" charset="0"/>
            </a:endParaRPr>
          </a:p>
          <a:p>
            <a:pPr marL="685800" lvl="2">
              <a:spcBef>
                <a:spcPts val="1000"/>
              </a:spcBef>
            </a:pP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Vancomycin </a:t>
            </a:r>
            <a:r>
              <a:rPr lang="zh-TW" altLang="zh-TW" sz="3200" dirty="0">
                <a:latin typeface="Times New Roman" panose="02020603050405020304" pitchFamily="18" charset="0"/>
                <a:ea typeface="標楷體" panose="03000509000000000000" pitchFamily="65" charset="-120"/>
                <a:cs typeface="Times New Roman" panose="02020603050405020304" pitchFamily="18" charset="0"/>
              </a:rPr>
              <a:t>萬古徽</a:t>
            </a:r>
            <a:r>
              <a:rPr lang="zh-TW" altLang="zh-TW" sz="3200" dirty="0" smtClean="0">
                <a:latin typeface="Times New Roman" panose="02020603050405020304" pitchFamily="18" charset="0"/>
                <a:ea typeface="標楷體" panose="03000509000000000000" pitchFamily="65" charset="-120"/>
                <a:cs typeface="Times New Roman" panose="02020603050405020304" pitchFamily="18" charset="0"/>
              </a:rPr>
              <a:t>素</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		0.125	(</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g/L)</a:t>
            </a:r>
            <a:endParaRPr lang="zh-TW" altLang="zh-TW" sz="3200" dirty="0">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9843984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2124634" y="365125"/>
            <a:ext cx="9229165" cy="1325563"/>
          </a:xfrm>
        </p:spPr>
        <p:txBody>
          <a:bodyPr/>
          <a:lstStyle/>
          <a:p>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ABX</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藥劑效用</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4" name="圖片 3"/>
          <p:cNvPicPr>
            <a:picLocks noChangeAspect="1"/>
          </p:cNvPicPr>
          <p:nvPr/>
        </p:nvPicPr>
        <p:blipFill>
          <a:blip r:embed="rId3"/>
          <a:stretch>
            <a:fillRect/>
          </a:stretch>
        </p:blipFill>
        <p:spPr>
          <a:xfrm>
            <a:off x="3202515" y="1427812"/>
            <a:ext cx="5275984" cy="5132906"/>
          </a:xfrm>
          <a:prstGeom prst="rect">
            <a:avLst/>
          </a:prstGeom>
        </p:spPr>
      </p:pic>
      <p:sp>
        <p:nvSpPr>
          <p:cNvPr id="5" name="矩形 4"/>
          <p:cNvSpPr/>
          <p:nvPr/>
        </p:nvSpPr>
        <p:spPr>
          <a:xfrm>
            <a:off x="8664553" y="4446644"/>
            <a:ext cx="3094000" cy="1477328"/>
          </a:xfrm>
          <a:prstGeom prst="rect">
            <a:avLst/>
          </a:prstGeom>
        </p:spPr>
        <p:txBody>
          <a:bodyPr wrap="square">
            <a:spAutoFit/>
          </a:bodyPr>
          <a:lstStyle/>
          <a:p>
            <a:r>
              <a:rPr lang="zh-TW" altLang="en-US" sz="1500" kern="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圖檔來源：</a:t>
            </a:r>
            <a:r>
              <a:rPr lang="en-US" altLang="zh-TW" sz="1500" kern="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Tony W.H. Tang, Hung-</a:t>
            </a:r>
            <a:r>
              <a:rPr lang="en-US" altLang="zh-TW" sz="1500" kern="0" dirty="0" err="1">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Chih</a:t>
            </a:r>
            <a:r>
              <a:rPr lang="en-US" altLang="zh-TW" sz="1500" kern="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 Chen et.al (2019). Loss of Gut Microbiota Alters Immune System Composition and Cripples </a:t>
            </a:r>
            <a:r>
              <a:rPr lang="en-US" altLang="zh-TW" sz="1500" kern="0" dirty="0" err="1">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Postinfarction</a:t>
            </a:r>
            <a:r>
              <a:rPr lang="en-US" altLang="zh-TW" sz="1500" kern="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 Cardiac Repair. Circulation,139(5), 647-659</a:t>
            </a:r>
            <a:r>
              <a:rPr lang="zh-TW" altLang="zh-TW" sz="1500" kern="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zh-TW" sz="1500" kern="15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4980410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5" name="內容版面配置區 1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89921"/>
            <a:ext cx="10515600" cy="4351338"/>
          </a:xfrm>
        </p:spPr>
      </p:pic>
      <p:sp>
        <p:nvSpPr>
          <p:cNvPr id="2" name="標題 1"/>
          <p:cNvSpPr>
            <a:spLocks noGrp="1"/>
          </p:cNvSpPr>
          <p:nvPr>
            <p:ph type="title"/>
          </p:nvPr>
        </p:nvSpPr>
        <p:spPr>
          <a:xfrm>
            <a:off x="2111188" y="365125"/>
            <a:ext cx="9242612" cy="1325563"/>
          </a:xfrm>
        </p:spPr>
        <p: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實驗設計</a:t>
            </a:r>
          </a:p>
        </p:txBody>
      </p:sp>
      <p:cxnSp>
        <p:nvCxnSpPr>
          <p:cNvPr id="24" name="直線單箭頭接點 23"/>
          <p:cNvCxnSpPr/>
          <p:nvPr/>
        </p:nvCxnSpPr>
        <p:spPr>
          <a:xfrm>
            <a:off x="3058161" y="3505200"/>
            <a:ext cx="7157" cy="62691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6" name="右大括弧 25"/>
          <p:cNvSpPr/>
          <p:nvPr/>
        </p:nvSpPr>
        <p:spPr>
          <a:xfrm rot="5400000">
            <a:off x="7432617" y="716629"/>
            <a:ext cx="325581" cy="5902727"/>
          </a:xfrm>
          <a:prstGeom prst="rightBrace">
            <a:avLst>
              <a:gd name="adj1" fmla="val 76063"/>
              <a:gd name="adj2" fmla="val 50027"/>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29" name="直線單箭頭接點 28"/>
          <p:cNvCxnSpPr/>
          <p:nvPr/>
        </p:nvCxnSpPr>
        <p:spPr>
          <a:xfrm flipH="1">
            <a:off x="1517074" y="3505200"/>
            <a:ext cx="3233" cy="62691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3" name="圓角矩形 32"/>
          <p:cNvSpPr/>
          <p:nvPr/>
        </p:nvSpPr>
        <p:spPr>
          <a:xfrm>
            <a:off x="1132353" y="4247705"/>
            <a:ext cx="769441" cy="210753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4" name="文字方塊 33"/>
          <p:cNvSpPr txBox="1"/>
          <p:nvPr/>
        </p:nvSpPr>
        <p:spPr>
          <a:xfrm>
            <a:off x="1121962" y="4247705"/>
            <a:ext cx="769441" cy="2107536"/>
          </a:xfrm>
          <a:prstGeom prst="rect">
            <a:avLst/>
          </a:prstGeom>
          <a:noFill/>
        </p:spPr>
        <p:txBody>
          <a:bodyPr vert="eaVert" wrap="square" rtlCol="0">
            <a:spAutoFit/>
          </a:bodyPr>
          <a:lstStyle/>
          <a:p>
            <a:r>
              <a:rPr lang="zh-TW" altLang="en-US" sz="38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個體重量</a:t>
            </a:r>
          </a:p>
        </p:txBody>
      </p:sp>
      <p:sp>
        <p:nvSpPr>
          <p:cNvPr id="43" name="圓角矩形 42"/>
          <p:cNvSpPr/>
          <p:nvPr/>
        </p:nvSpPr>
        <p:spPr>
          <a:xfrm>
            <a:off x="2673440" y="4247705"/>
            <a:ext cx="769441" cy="210753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4" name="文字方塊 43"/>
          <p:cNvSpPr txBox="1"/>
          <p:nvPr/>
        </p:nvSpPr>
        <p:spPr>
          <a:xfrm>
            <a:off x="2663049" y="4247705"/>
            <a:ext cx="769441" cy="2107536"/>
          </a:xfrm>
          <a:prstGeom prst="rect">
            <a:avLst/>
          </a:prstGeom>
          <a:noFill/>
        </p:spPr>
        <p:txBody>
          <a:bodyPr vert="eaVert" wrap="square" rtlCol="0">
            <a:spAutoFit/>
          </a:bodyPr>
          <a:lstStyle/>
          <a:p>
            <a:r>
              <a:rPr lang="zh-TW" altLang="en-US" sz="38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器官重量</a:t>
            </a:r>
          </a:p>
        </p:txBody>
      </p:sp>
      <p:sp>
        <p:nvSpPr>
          <p:cNvPr id="46" name="圓角矩形 45"/>
          <p:cNvSpPr/>
          <p:nvPr/>
        </p:nvSpPr>
        <p:spPr>
          <a:xfrm>
            <a:off x="7204569" y="4247705"/>
            <a:ext cx="769441" cy="210753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7" name="文字方塊 46"/>
          <p:cNvSpPr txBox="1"/>
          <p:nvPr/>
        </p:nvSpPr>
        <p:spPr>
          <a:xfrm>
            <a:off x="7194178" y="4247705"/>
            <a:ext cx="769441" cy="2107536"/>
          </a:xfrm>
          <a:prstGeom prst="rect">
            <a:avLst/>
          </a:prstGeom>
          <a:noFill/>
        </p:spPr>
        <p:txBody>
          <a:bodyPr vert="eaVert" wrap="square" rtlCol="0">
            <a:spAutoFit/>
          </a:bodyPr>
          <a:lstStyle/>
          <a:p>
            <a:r>
              <a:rPr lang="zh-TW" altLang="en-US" sz="38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組織型態</a:t>
            </a:r>
          </a:p>
        </p:txBody>
      </p:sp>
    </p:spTree>
    <p:extLst>
      <p:ext uri="{BB962C8B-B14F-4D97-AF65-F5344CB8AC3E}">
        <p14:creationId xmlns:p14="http://schemas.microsoft.com/office/powerpoint/2010/main" val="139425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fill="hold"/>
                                        <p:tgtEl>
                                          <p:spTgt spid="24"/>
                                        </p:tgtEl>
                                        <p:attrNameLst>
                                          <p:attrName>ppt_x</p:attrName>
                                        </p:attrNameLst>
                                      </p:cBhvr>
                                      <p:tavLst>
                                        <p:tav tm="0">
                                          <p:val>
                                            <p:strVal val="#ppt_x"/>
                                          </p:val>
                                        </p:tav>
                                        <p:tav tm="100000">
                                          <p:val>
                                            <p:strVal val="#ppt_x"/>
                                          </p:val>
                                        </p:tav>
                                      </p:tavLst>
                                    </p:anim>
                                    <p:anim calcmode="lin" valueType="num">
                                      <p:cBhvr additive="base">
                                        <p:cTn id="22" dur="500" fill="hold"/>
                                        <p:tgtEl>
                                          <p:spTgt spid="2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 calcmode="lin" valueType="num">
                                      <p:cBhvr additive="base">
                                        <p:cTn id="25" dur="500" fill="hold"/>
                                        <p:tgtEl>
                                          <p:spTgt spid="43"/>
                                        </p:tgtEl>
                                        <p:attrNameLst>
                                          <p:attrName>ppt_x</p:attrName>
                                        </p:attrNameLst>
                                      </p:cBhvr>
                                      <p:tavLst>
                                        <p:tav tm="0">
                                          <p:val>
                                            <p:strVal val="#ppt_x"/>
                                          </p:val>
                                        </p:tav>
                                        <p:tav tm="100000">
                                          <p:val>
                                            <p:strVal val="#ppt_x"/>
                                          </p:val>
                                        </p:tav>
                                      </p:tavLst>
                                    </p:anim>
                                    <p:anim calcmode="lin" valueType="num">
                                      <p:cBhvr additive="base">
                                        <p:cTn id="26" dur="500" fill="hold"/>
                                        <p:tgtEl>
                                          <p:spTgt spid="4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anim calcmode="lin" valueType="num">
                                      <p:cBhvr additive="base">
                                        <p:cTn id="29" dur="500" fill="hold"/>
                                        <p:tgtEl>
                                          <p:spTgt spid="44"/>
                                        </p:tgtEl>
                                        <p:attrNameLst>
                                          <p:attrName>ppt_x</p:attrName>
                                        </p:attrNameLst>
                                      </p:cBhvr>
                                      <p:tavLst>
                                        <p:tav tm="0">
                                          <p:val>
                                            <p:strVal val="#ppt_x"/>
                                          </p:val>
                                        </p:tav>
                                        <p:tav tm="100000">
                                          <p:val>
                                            <p:strVal val="#ppt_x"/>
                                          </p:val>
                                        </p:tav>
                                      </p:tavLst>
                                    </p:anim>
                                    <p:anim calcmode="lin" valueType="num">
                                      <p:cBhvr additive="base">
                                        <p:cTn id="30"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anim calcmode="lin" valueType="num">
                                      <p:cBhvr additive="base">
                                        <p:cTn id="35" dur="500" fill="hold"/>
                                        <p:tgtEl>
                                          <p:spTgt spid="46"/>
                                        </p:tgtEl>
                                        <p:attrNameLst>
                                          <p:attrName>ppt_x</p:attrName>
                                        </p:attrNameLst>
                                      </p:cBhvr>
                                      <p:tavLst>
                                        <p:tav tm="0">
                                          <p:val>
                                            <p:strVal val="#ppt_x"/>
                                          </p:val>
                                        </p:tav>
                                        <p:tav tm="100000">
                                          <p:val>
                                            <p:strVal val="#ppt_x"/>
                                          </p:val>
                                        </p:tav>
                                      </p:tavLst>
                                    </p:anim>
                                    <p:anim calcmode="lin" valueType="num">
                                      <p:cBhvr additive="base">
                                        <p:cTn id="36" dur="500" fill="hold"/>
                                        <p:tgtEl>
                                          <p:spTgt spid="4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anim calcmode="lin" valueType="num">
                                      <p:cBhvr additive="base">
                                        <p:cTn id="39" dur="500" fill="hold"/>
                                        <p:tgtEl>
                                          <p:spTgt spid="47"/>
                                        </p:tgtEl>
                                        <p:attrNameLst>
                                          <p:attrName>ppt_x</p:attrName>
                                        </p:attrNameLst>
                                      </p:cBhvr>
                                      <p:tavLst>
                                        <p:tav tm="0">
                                          <p:val>
                                            <p:strVal val="#ppt_x"/>
                                          </p:val>
                                        </p:tav>
                                        <p:tav tm="100000">
                                          <p:val>
                                            <p:strVal val="#ppt_x"/>
                                          </p:val>
                                        </p:tav>
                                      </p:tavLst>
                                    </p:anim>
                                    <p:anim calcmode="lin" valueType="num">
                                      <p:cBhvr additive="base">
                                        <p:cTn id="40" dur="500" fill="hold"/>
                                        <p:tgtEl>
                                          <p:spTgt spid="4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ppt_x"/>
                                          </p:val>
                                        </p:tav>
                                        <p:tav tm="100000">
                                          <p:val>
                                            <p:strVal val="#ppt_x"/>
                                          </p:val>
                                        </p:tav>
                                      </p:tavLst>
                                    </p:anim>
                                    <p:anim calcmode="lin" valueType="num">
                                      <p:cBhvr additive="base">
                                        <p:cTn id="4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animBg="1"/>
      <p:bldP spid="34" grpId="0"/>
      <p:bldP spid="43" grpId="0" animBg="1"/>
      <p:bldP spid="44" grpId="0"/>
      <p:bldP spid="46" grpId="0" animBg="1"/>
      <p:bldP spid="4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2151528" y="365125"/>
            <a:ext cx="9202271" cy="1325563"/>
          </a:xfrm>
        </p:spPr>
        <p: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實驗設計</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飼養</a:t>
            </a:r>
          </a:p>
        </p:txBody>
      </p:sp>
      <p:sp>
        <p:nvSpPr>
          <p:cNvPr id="28" name="文字方塊 27"/>
          <p:cNvSpPr txBox="1"/>
          <p:nvPr/>
        </p:nvSpPr>
        <p:spPr>
          <a:xfrm>
            <a:off x="838200" y="5418999"/>
            <a:ext cx="11015749" cy="477054"/>
          </a:xfrm>
          <a:prstGeom prst="rect">
            <a:avLst/>
          </a:prstGeom>
          <a:noFill/>
        </p:spPr>
        <p:txBody>
          <a:bodyPr wrap="square" rtlCol="0">
            <a:spAutoFit/>
          </a:bodyPr>
          <a:lstStyle/>
          <a:p>
            <a:pPr marL="285750" indent="-285750">
              <a:buFont typeface="Arial" panose="020B0604020202020204" pitchFamily="34" charset="0"/>
              <a:buChar char="•"/>
            </a:pPr>
            <a:r>
              <a:rPr lang="zh-TW" altLang="en-US" sz="25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犧牲時取小鼠之</a:t>
            </a:r>
            <a:r>
              <a:rPr lang="zh-TW" altLang="en-US" sz="25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心</a:t>
            </a:r>
            <a:r>
              <a:rPr lang="zh-TW" altLang="en-US" sz="25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5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肝</a:t>
            </a:r>
            <a:r>
              <a:rPr lang="zh-TW" altLang="en-US" sz="25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5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脾</a:t>
            </a:r>
            <a:r>
              <a:rPr lang="zh-TW" altLang="en-US" sz="25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5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肺</a:t>
            </a:r>
            <a:r>
              <a:rPr lang="zh-TW" altLang="en-US" sz="25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5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腎</a:t>
            </a:r>
            <a:r>
              <a:rPr lang="zh-TW" altLang="en-US" sz="25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5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大腦</a:t>
            </a:r>
            <a:r>
              <a:rPr lang="zh-TW" altLang="en-US" sz="25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5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一段小腸</a:t>
            </a:r>
            <a:r>
              <a:rPr lang="zh-TW" altLang="en-US" sz="25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及</a:t>
            </a:r>
            <a:r>
              <a:rPr lang="zh-TW" altLang="en-US" sz="25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脛骨</a:t>
            </a:r>
            <a:r>
              <a:rPr lang="zh-TW" altLang="en-US" sz="25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p>
        </p:txBody>
      </p:sp>
      <p:pic>
        <p:nvPicPr>
          <p:cNvPr id="4" name="圖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4857" y="1858874"/>
            <a:ext cx="8102286" cy="2962913"/>
          </a:xfrm>
          <a:prstGeom prst="rect">
            <a:avLst/>
          </a:prstGeom>
        </p:spPr>
      </p:pic>
    </p:spTree>
    <p:extLst>
      <p:ext uri="{BB962C8B-B14F-4D97-AF65-F5344CB8AC3E}">
        <p14:creationId xmlns:p14="http://schemas.microsoft.com/office/powerpoint/2010/main" val="124369793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7_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1411</Words>
  <Application>Microsoft Office PowerPoint</Application>
  <PresentationFormat>寬螢幕</PresentationFormat>
  <Paragraphs>164</Paragraphs>
  <Slides>24</Slides>
  <Notes>16</Notes>
  <HiddenSlides>0</HiddenSlides>
  <MMClips>0</MMClips>
  <ScaleCrop>false</ScaleCrop>
  <HeadingPairs>
    <vt:vector size="6" baseType="variant">
      <vt:variant>
        <vt:lpstr>使用字型</vt:lpstr>
      </vt:variant>
      <vt:variant>
        <vt:i4>6</vt:i4>
      </vt:variant>
      <vt:variant>
        <vt:lpstr>佈景主題</vt:lpstr>
      </vt:variant>
      <vt:variant>
        <vt:i4>3</vt:i4>
      </vt:variant>
      <vt:variant>
        <vt:lpstr>投影片標題</vt:lpstr>
      </vt:variant>
      <vt:variant>
        <vt:i4>24</vt:i4>
      </vt:variant>
    </vt:vector>
  </HeadingPairs>
  <TitlesOfParts>
    <vt:vector size="33" baseType="lpstr">
      <vt:lpstr>新細明體</vt:lpstr>
      <vt:lpstr>標楷體</vt:lpstr>
      <vt:lpstr>Arial</vt:lpstr>
      <vt:lpstr>Calibri</vt:lpstr>
      <vt:lpstr>Calibri Light</vt:lpstr>
      <vt:lpstr>Times New Roman</vt:lpstr>
      <vt:lpstr>Office 佈景主題</vt:lpstr>
      <vt:lpstr>17_Office 佈景主題</vt:lpstr>
      <vt:lpstr>1_Office 佈景主題</vt:lpstr>
      <vt:lpstr>腸道細菌對健康小鼠的影響</vt:lpstr>
      <vt:lpstr>研究動機</vt:lpstr>
      <vt:lpstr>研究目的</vt:lpstr>
      <vt:lpstr>研究目的</vt:lpstr>
      <vt:lpstr>實驗設計</vt:lpstr>
      <vt:lpstr>ABX配置</vt:lpstr>
      <vt:lpstr>ABX藥劑效用</vt:lpstr>
      <vt:lpstr>實驗設計</vt:lpstr>
      <vt:lpstr>實驗設計-飼養</vt:lpstr>
      <vt:lpstr>實驗設計-犧牲</vt:lpstr>
      <vt:lpstr>實驗設計</vt:lpstr>
      <vt:lpstr>實驗設計-固定</vt:lpstr>
      <vt:lpstr>實驗設計-包埋、切片</vt:lpstr>
      <vt:lpstr>實驗設計-H&amp;E染色</vt:lpstr>
      <vt:lpstr>實驗設計-染色</vt:lpstr>
      <vt:lpstr>H&amp;E 染色</vt:lpstr>
      <vt:lpstr>H&amp;E 染色</vt:lpstr>
      <vt:lpstr>實驗結果-個體重量</vt:lpstr>
      <vt:lpstr>實驗結果-器官重量</vt:lpstr>
      <vt:lpstr>實驗結果-器官重量</vt:lpstr>
      <vt:lpstr>實驗結果-肝臟組織型態</vt:lpstr>
      <vt:lpstr>結論</vt:lpstr>
      <vt:lpstr>未來展望</vt:lpstr>
      <vt:lpstr>特別感謝</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Microsoft account</dc:creator>
  <cp:lastModifiedBy>Microsoft account</cp:lastModifiedBy>
  <cp:revision>9</cp:revision>
  <dcterms:created xsi:type="dcterms:W3CDTF">2020-06-15T08:06:40Z</dcterms:created>
  <dcterms:modified xsi:type="dcterms:W3CDTF">2020-06-15T08:15:05Z</dcterms:modified>
</cp:coreProperties>
</file>